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4" Type="http://schemas.openxmlformats.org/officeDocument/2006/relationships/image" Target="../media/image-16-4.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svg"/><Relationship Id="rId4" Type="http://schemas.openxmlformats.org/officeDocument/2006/relationships/image" Target="../media/image-19-4.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sv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sv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sv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sv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sv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sv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svg"/><Relationship Id="rId4" Type="http://schemas.openxmlformats.org/officeDocument/2006/relationships/image" Target="../media/image-26-4.png"/><Relationship Id="rId5" Type="http://schemas.openxmlformats.org/officeDocument/2006/relationships/slideLayout" Target="../slideLayouts/slideLayout1.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sv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svg"/><Relationship Id="rId4" Type="http://schemas.openxmlformats.org/officeDocument/2006/relationships/image" Target="../media/image-28-4.png"/><Relationship Id="rId5" Type="http://schemas.openxmlformats.org/officeDocument/2006/relationships/slideLayout" Target="../slideLayouts/slideLayout1.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sv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svg"/><Relationship Id="rId4" Type="http://schemas.openxmlformats.org/officeDocument/2006/relationships/slideLayout" Target="../slideLayouts/slideLayout1.xml"/><Relationship Id="rId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svg"/><Relationship Id="rId4" Type="http://schemas.openxmlformats.org/officeDocument/2006/relationships/image" Target="../media/image-31-4.png"/><Relationship Id="rId5" Type="http://schemas.openxmlformats.org/officeDocument/2006/relationships/slideLayout" Target="../slideLayouts/slideLayout1.xml"/><Relationship Id="rId6"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sv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svg"/><Relationship Id="rId4" Type="http://schemas.openxmlformats.org/officeDocument/2006/relationships/image" Target="../media/image-33-4.png"/><Relationship Id="rId5" Type="http://schemas.openxmlformats.org/officeDocument/2006/relationships/slideLayout" Target="../slideLayouts/slideLayout1.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svg"/><Relationship Id="rId4" Type="http://schemas.openxmlformats.org/officeDocument/2006/relationships/slideLayout" Target="../slideLayouts/slideLayout1.xml"/><Relationship Id="rId5"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svg"/><Relationship Id="rId4" Type="http://schemas.openxmlformats.org/officeDocument/2006/relationships/image" Target="../media/image-35-4.png"/><Relationship Id="rId5" Type="http://schemas.openxmlformats.org/officeDocument/2006/relationships/slideLayout" Target="../slideLayouts/slideLayout1.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svg"/><Relationship Id="rId4" Type="http://schemas.openxmlformats.org/officeDocument/2006/relationships/image" Target="../media/image-36-4.png"/><Relationship Id="rId5" Type="http://schemas.openxmlformats.org/officeDocument/2006/relationships/slideLayout" Target="../slideLayouts/slideLayout1.xml"/><Relationship Id="rId6"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svg"/><Relationship Id="rId4" Type="http://schemas.openxmlformats.org/officeDocument/2006/relationships/image" Target="../media/image-37-4.png"/><Relationship Id="rId5" Type="http://schemas.openxmlformats.org/officeDocument/2006/relationships/slideLayout" Target="../slideLayouts/slideLayout1.xml"/><Relationship Id="rId6"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svg"/><Relationship Id="rId4" Type="http://schemas.openxmlformats.org/officeDocument/2006/relationships/image" Target="../media/image-38-4.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svg"/><Relationship Id="rId4" Type="http://schemas.openxmlformats.org/officeDocument/2006/relationships/slideLayout" Target="../slideLayouts/slideLayout1.xml"/><Relationship Id="rId5"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svg"/><Relationship Id="rId4" Type="http://schemas.openxmlformats.org/officeDocument/2006/relationships/image" Target="../media/image-40-4.png"/><Relationship Id="rId5" Type="http://schemas.openxmlformats.org/officeDocument/2006/relationships/slideLayout" Target="../slideLayouts/slideLayout1.xml"/><Relationship Id="rId6"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svg"/><Relationship Id="rId4" Type="http://schemas.openxmlformats.org/officeDocument/2006/relationships/slideLayout" Target="../slideLayouts/slideLayout1.xml"/><Relationship Id="rId5"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svg"/><Relationship Id="rId4" Type="http://schemas.openxmlformats.org/officeDocument/2006/relationships/slideLayout" Target="../slideLayouts/slideLayout1.xml"/><Relationship Id="rId5"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svg"/><Relationship Id="rId4" Type="http://schemas.openxmlformats.org/officeDocument/2006/relationships/image" Target="../media/image-43-4.png"/><Relationship Id="rId5" Type="http://schemas.openxmlformats.org/officeDocument/2006/relationships/slideLayout" Target="../slideLayouts/slideLayout1.xml"/><Relationship Id="rId6"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svg"/><Relationship Id="rId4" Type="http://schemas.openxmlformats.org/officeDocument/2006/relationships/image" Target="../media/image-44-4.png"/><Relationship Id="rId5" Type="http://schemas.openxmlformats.org/officeDocument/2006/relationships/slideLayout" Target="../slideLayouts/slideLayout1.xml"/><Relationship Id="rId6"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svg"/><Relationship Id="rId4" Type="http://schemas.openxmlformats.org/officeDocument/2006/relationships/image" Target="../media/image-45-4.png"/><Relationship Id="rId5" Type="http://schemas.openxmlformats.org/officeDocument/2006/relationships/slideLayout" Target="../slideLayouts/slideLayout1.xml"/><Relationship Id="rId6"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svg"/><Relationship Id="rId4" Type="http://schemas.openxmlformats.org/officeDocument/2006/relationships/image" Target="../media/image-46-4.png"/><Relationship Id="rId5" Type="http://schemas.openxmlformats.org/officeDocument/2006/relationships/slideLayout" Target="../slideLayouts/slideLayout1.xml"/><Relationship Id="rId6"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svg"/><Relationship Id="rId4" Type="http://schemas.openxmlformats.org/officeDocument/2006/relationships/image" Target="../media/image-47-4.png"/><Relationship Id="rId5" Type="http://schemas.openxmlformats.org/officeDocument/2006/relationships/slideLayout" Target="../slideLayouts/slideLayout1.xml"/><Relationship Id="rId6"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svg"/><Relationship Id="rId4" Type="http://schemas.openxmlformats.org/officeDocument/2006/relationships/slideLayout" Target="../slideLayouts/slideLayout1.xml"/><Relationship Id="rId5"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svg"/><Relationship Id="rId4" Type="http://schemas.openxmlformats.org/officeDocument/2006/relationships/image" Target="../media/image-49-4.png"/><Relationship Id="rId5" Type="http://schemas.openxmlformats.org/officeDocument/2006/relationships/slideLayout" Target="../slideLayouts/slideLayout1.xml"/><Relationship Id="rId6"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svg"/><Relationship Id="rId4" Type="http://schemas.openxmlformats.org/officeDocument/2006/relationships/image" Target="../media/image-50-4.png"/><Relationship Id="rId5" Type="http://schemas.openxmlformats.org/officeDocument/2006/relationships/slideLayout" Target="../slideLayouts/slideLayout1.xml"/><Relationship Id="rId6"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svg"/><Relationship Id="rId4" Type="http://schemas.openxmlformats.org/officeDocument/2006/relationships/image" Target="../media/image-51-4.png"/><Relationship Id="rId5" Type="http://schemas.openxmlformats.org/officeDocument/2006/relationships/slideLayout" Target="../slideLayouts/slideLayout1.xml"/><Relationship Id="rId6"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svg"/><Relationship Id="rId4" Type="http://schemas.openxmlformats.org/officeDocument/2006/relationships/slideLayout" Target="../slideLayouts/slideLayout1.xml"/><Relationship Id="rId5"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svg"/><Relationship Id="rId4" Type="http://schemas.openxmlformats.org/officeDocument/2006/relationships/image" Target="../media/image-53-4.png"/><Relationship Id="rId5" Type="http://schemas.openxmlformats.org/officeDocument/2006/relationships/slideLayout" Target="../slideLayouts/slideLayout1.xml"/><Relationship Id="rId6"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image" Target="../media/image-54-3.svg"/><Relationship Id="rId4" Type="http://schemas.openxmlformats.org/officeDocument/2006/relationships/image" Target="../media/image-54-4.png"/><Relationship Id="rId5" Type="http://schemas.openxmlformats.org/officeDocument/2006/relationships/slideLayout" Target="../slideLayouts/slideLayout1.xml"/><Relationship Id="rId6"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svg"/><Relationship Id="rId4" Type="http://schemas.openxmlformats.org/officeDocument/2006/relationships/image" Target="../media/image-55-4.png"/><Relationship Id="rId5" Type="http://schemas.openxmlformats.org/officeDocument/2006/relationships/slideLayout" Target="../slideLayouts/slideLayout1.xml"/><Relationship Id="rId6"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image" Target="../media/image-56-3.svg"/><Relationship Id="rId4" Type="http://schemas.openxmlformats.org/officeDocument/2006/relationships/image" Target="../media/image-56-4.png"/><Relationship Id="rId5" Type="http://schemas.openxmlformats.org/officeDocument/2006/relationships/slideLayout" Target="../slideLayouts/slideLayout1.xml"/><Relationship Id="rId6"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svg"/><Relationship Id="rId4" Type="http://schemas.openxmlformats.org/officeDocument/2006/relationships/image" Target="../media/image-57-4.png"/><Relationship Id="rId5" Type="http://schemas.openxmlformats.org/officeDocument/2006/relationships/slideLayout" Target="../slideLayouts/slideLayout1.xml"/><Relationship Id="rId6"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svg"/><Relationship Id="rId4" Type="http://schemas.openxmlformats.org/officeDocument/2006/relationships/image" Target="../media/image-58-4.png"/><Relationship Id="rId5" Type="http://schemas.openxmlformats.org/officeDocument/2006/relationships/slideLayout" Target="../slideLayouts/slideLayout1.xml"/><Relationship Id="rId6"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svg"/><Relationship Id="rId4" Type="http://schemas.openxmlformats.org/officeDocument/2006/relationships/slideLayout" Target="../slideLayouts/slideLayout1.xml"/><Relationship Id="rId5"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svg"/><Relationship Id="rId4" Type="http://schemas.openxmlformats.org/officeDocument/2006/relationships/image" Target="../media/image-60-4.png"/><Relationship Id="rId5" Type="http://schemas.openxmlformats.org/officeDocument/2006/relationships/slideLayout" Target="../slideLayouts/slideLayout1.xml"/><Relationship Id="rId6"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svg"/><Relationship Id="rId4" Type="http://schemas.openxmlformats.org/officeDocument/2006/relationships/image" Target="../media/image-61-4.png"/><Relationship Id="rId5" Type="http://schemas.openxmlformats.org/officeDocument/2006/relationships/slideLayout" Target="../slideLayouts/slideLayout1.xml"/><Relationship Id="rId6"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svg"/><Relationship Id="rId4" Type="http://schemas.openxmlformats.org/officeDocument/2006/relationships/image" Target="../media/image-62-4.png"/><Relationship Id="rId5" Type="http://schemas.openxmlformats.org/officeDocument/2006/relationships/slideLayout" Target="../slideLayouts/slideLayout1.xml"/><Relationship Id="rId6"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svg"/><Relationship Id="rId4" Type="http://schemas.openxmlformats.org/officeDocument/2006/relationships/slideLayout" Target="../slideLayouts/slideLayout1.xml"/><Relationship Id="rId5"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svg"/><Relationship Id="rId4" Type="http://schemas.openxmlformats.org/officeDocument/2006/relationships/slideLayout" Target="../slideLayouts/slideLayout1.xml"/><Relationship Id="rId5"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svg"/><Relationship Id="rId4" Type="http://schemas.openxmlformats.org/officeDocument/2006/relationships/image" Target="../media/image-65-4.png"/><Relationship Id="rId5" Type="http://schemas.openxmlformats.org/officeDocument/2006/relationships/slideLayout" Target="../slideLayouts/slideLayout1.xml"/><Relationship Id="rId6"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svg"/><Relationship Id="rId4" Type="http://schemas.openxmlformats.org/officeDocument/2006/relationships/image" Target="../media/image-66-4.png"/><Relationship Id="rId5" Type="http://schemas.openxmlformats.org/officeDocument/2006/relationships/slideLayout" Target="../slideLayouts/slideLayout1.xml"/><Relationship Id="rId6"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image" Target="../media/image-67-3.svg"/><Relationship Id="rId4" Type="http://schemas.openxmlformats.org/officeDocument/2006/relationships/image" Target="../media/image-67-4.png"/><Relationship Id="rId5" Type="http://schemas.openxmlformats.org/officeDocument/2006/relationships/slideLayout" Target="../slideLayouts/slideLayout1.xml"/><Relationship Id="rId6"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svg"/><Relationship Id="rId4" Type="http://schemas.openxmlformats.org/officeDocument/2006/relationships/slideLayout" Target="../slideLayouts/slideLayout1.xml"/><Relationship Id="rId5"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2d55bbbf0a794d2daff265f2a2ef259d.png">    </p:cNvPr>
          <p:cNvPicPr>
            <a:picLocks noChangeAspect="1"/>
          </p:cNvPicPr>
          <p:nvPr/>
        </p:nvPicPr>
        <p:blipFill>
          <a:blip r:embed="rId1"/>
          <a:stretch>
            <a:fillRect/>
          </a:stretch>
        </p:blipFill>
        <p:spPr>
          <a:xfrm>
            <a:off x="0" y="-2300"/>
            <a:ext cx="9144000" cy="4663887"/>
          </a:xfrm>
          <a:prstGeom prst="rect">
            <a:avLst/>
          </a:prstGeom>
        </p:spPr>
      </p:pic>
      <p:sp>
        <p:nvSpPr>
          <p:cNvPr id="3" name="Object2"/>
          <p:cNvSpPr/>
          <p:nvPr/>
        </p:nvSpPr>
        <p:spPr>
          <a:xfrm>
            <a:off x="764056" y="1664780"/>
            <a:ext cx="7615888" cy="906971"/>
          </a:xfrm>
          <a:prstGeom prst="rect">
            <a:avLst/>
          </a:prstGeom>
          <a:noFill/>
          <a:ln/>
        </p:spPr>
        <p:txBody>
          <a:bodyPr wrap="square" rtlCol="0" anchor="ctr"/>
          <a:lstStyle/>
          <a:p>
            <a:pPr algn="ctr">
              <a:lnSpc>
                <a:spcPct val="90000"/>
              </a:lnSpc>
            </a:pPr>
            <a:r>
              <a:rPr lang="en-US" sz="5000" b="1" dirty="0">
                <a:solidFill>
                  <a:srgbClr val="C21401"/>
                </a:solidFill>
                <a:latin typeface="Microsoft Yahei" pitchFamily="34" charset="0"/>
                <a:ea typeface="Microsoft Yahei" pitchFamily="34" charset="-122"/>
                <a:cs typeface="Microsoft Yahei" pitchFamily="34" charset="-120"/>
              </a:rPr>
              <a:t>Seata的使用以及源码分析</a:t>
            </a:r>
            <a:endParaRPr lang="en-US" sz="1500" dirty="0"/>
          </a:p>
        </p:txBody>
      </p:sp>
      <p:sp>
        <p:nvSpPr>
          <p:cNvPr id="4" name="Object3"/>
          <p:cNvSpPr/>
          <p:nvPr/>
        </p:nvSpPr>
        <p:spPr>
          <a:xfrm>
            <a:off x="1897380" y="3287957"/>
            <a:ext cx="5349240" cy="731520"/>
          </a:xfrm>
          <a:prstGeom prst="rect">
            <a:avLst/>
          </a:prstGeom>
          <a:noFill/>
          <a:ln/>
        </p:spPr>
        <p:txBody>
          <a:bodyPr wrap="square" rtlCol="0" anchor="ctr"/>
          <a:lstStyle/>
          <a:p>
            <a:pPr algn="ctr"/>
            <a:r>
              <a:rPr lang="en-US" sz="3000" b="1" dirty="0">
                <a:solidFill>
                  <a:srgbClr val="333333"/>
                </a:solidFill>
                <a:latin typeface="Microsoft Yahei" pitchFamily="34" charset="0"/>
                <a:ea typeface="Microsoft Yahei" pitchFamily="34" charset="-122"/>
                <a:cs typeface="Microsoft Yahei" pitchFamily="34" charset="-120"/>
              </a:rPr>
              <a:t>马士兵教育 马坤鹏</a:t>
            </a:r>
            <a:endParaRPr lang="en-US" sz="1500" dirty="0"/>
          </a:p>
        </p:txBody>
      </p:sp>
      <p:pic>
        <p:nvPicPr>
          <p:cNvPr id="5" name="Object 4"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
        <p:nvSpPr>
          <p:cNvPr id="5" name="Object4"/>
          <p:cNvSpPr/>
          <p:nvPr/>
        </p:nvSpPr>
        <p:spPr>
          <a:xfrm>
            <a:off x="345978" y="623551"/>
            <a:ext cx="1932019" cy="477461"/>
          </a:xfrm>
          <a:custGeom>
            <a:avLst/>
            <a:gdLst/>
            <a:ahLst/>
            <a:cxnLst/>
            <a:rect l="l" t="t" r="r" b="b"/>
            <a:pathLst>
              <a:path w="1932019" h="477461">
                <a:moveTo>
                  <a:pt x="0" y="0"/>
                </a:moveTo>
                <a:lnTo>
                  <a:pt x="1352413" y="0"/>
                </a:lnTo>
                <a:quadBezTo>
                  <a:pt x="1932019" y="0"/>
                  <a:pt x="1932019" y="143238"/>
                </a:quadBezTo>
                <a:lnTo>
                  <a:pt x="1932019" y="477461"/>
                </a:lnTo>
                <a:lnTo>
                  <a:pt x="579606" y="477461"/>
                </a:lnTo>
                <a:quadBezTo>
                  <a:pt x="0" y="477461"/>
                  <a:pt x="0" y="334223"/>
                </a:quadBezTo>
                <a:lnTo>
                  <a:pt x="0" y="0"/>
                </a:lnTo>
                <a:close/>
              </a:path>
            </a:pathLst>
          </a:custGeom>
          <a:solidFill>
            <a:srgbClr val="EC3447"/>
          </a:solidFill>
          <a:ln/>
        </p:spPr>
      </p:sp>
      <p:sp>
        <p:nvSpPr>
          <p:cNvPr id="6" name="Object5"/>
          <p:cNvSpPr/>
          <p:nvPr/>
        </p:nvSpPr>
        <p:spPr>
          <a:xfrm>
            <a:off x="345978" y="623551"/>
            <a:ext cx="1932019" cy="477461"/>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多数据源——跨库</a:t>
            </a:r>
            <a:endParaRPr lang="en-US" sz="1500" dirty="0"/>
          </a:p>
        </p:txBody>
      </p:sp>
      <p:pic>
        <p:nvPicPr>
          <p:cNvPr id="7" name="Object 6" descr="https://fynotefile.oss-cn-zhangjiakou.aliyuncs.com/fynote/fyfile/15647/109514/089721bdde4e4fefbe82ccaf40d2aa3c.png">    </p:cNvPr>
          <p:cNvPicPr>
            <a:picLocks noChangeAspect="1"/>
          </p:cNvPicPr>
          <p:nvPr/>
        </p:nvPicPr>
        <p:blipFill>
          <a:blip r:embed="rId4"/>
          <a:stretch>
            <a:fillRect/>
          </a:stretch>
        </p:blipFill>
        <p:spPr>
          <a:xfrm>
            <a:off x="398122" y="1101013"/>
            <a:ext cx="8447984" cy="360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
        <p:nvSpPr>
          <p:cNvPr id="5" name="Object4"/>
          <p:cNvSpPr/>
          <p:nvPr/>
        </p:nvSpPr>
        <p:spPr>
          <a:xfrm>
            <a:off x="345978" y="623551"/>
            <a:ext cx="2317886" cy="477461"/>
          </a:xfrm>
          <a:custGeom>
            <a:avLst/>
            <a:gdLst/>
            <a:ahLst/>
            <a:cxnLst/>
            <a:rect l="l" t="t" r="r" b="b"/>
            <a:pathLst>
              <a:path w="2317886" h="477461">
                <a:moveTo>
                  <a:pt x="0" y="0"/>
                </a:moveTo>
                <a:lnTo>
                  <a:pt x="1622520" y="0"/>
                </a:lnTo>
                <a:quadBezTo>
                  <a:pt x="2317886" y="0"/>
                  <a:pt x="2317886" y="143238"/>
                </a:quadBezTo>
                <a:lnTo>
                  <a:pt x="2317886" y="477461"/>
                </a:lnTo>
                <a:lnTo>
                  <a:pt x="695366" y="477461"/>
                </a:lnTo>
                <a:quadBezTo>
                  <a:pt x="0" y="477461"/>
                  <a:pt x="0" y="334223"/>
                </a:quadBezTo>
                <a:lnTo>
                  <a:pt x="0" y="0"/>
                </a:lnTo>
                <a:close/>
              </a:path>
            </a:pathLst>
          </a:custGeom>
          <a:solidFill>
            <a:srgbClr val="EC3447"/>
          </a:solidFill>
          <a:ln/>
        </p:spPr>
      </p:sp>
      <p:sp>
        <p:nvSpPr>
          <p:cNvPr id="6" name="Object5"/>
          <p:cNvSpPr/>
          <p:nvPr/>
        </p:nvSpPr>
        <p:spPr>
          <a:xfrm>
            <a:off x="345978" y="623551"/>
            <a:ext cx="2317886" cy="477461"/>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多数据源——分库分表</a:t>
            </a:r>
            <a:endParaRPr lang="en-US" sz="1500" dirty="0"/>
          </a:p>
        </p:txBody>
      </p:sp>
      <p:pic>
        <p:nvPicPr>
          <p:cNvPr id="7" name="Object 6" descr="https://fynotefile.oss-cn-zhangjiakou.aliyuncs.com/fynote/fyfile/15647/109514/d384da38f7d7414189ab64a63b562db0.png">    </p:cNvPr>
          <p:cNvPicPr>
            <a:picLocks noChangeAspect="1"/>
          </p:cNvPicPr>
          <p:nvPr/>
        </p:nvPicPr>
        <p:blipFill>
          <a:blip r:embed="rId4"/>
          <a:stretch>
            <a:fillRect/>
          </a:stretch>
        </p:blipFill>
        <p:spPr>
          <a:xfrm>
            <a:off x="616236" y="1055065"/>
            <a:ext cx="7911529" cy="39381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四、分布式事务基础理论</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250112" y="1258367"/>
            <a:ext cx="4712073" cy="1664208"/>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 CAP定律</a:t>
            </a:r>
            <a:r>
              <a:rPr lang="en-US" sz="2700" b="1" dirty="0">
                <a:solidFill>
                  <a:srgbClr val="333333"/>
                </a:solidFill>
                <a:latin typeface="Microsoft Yahei" pitchFamily="34" charset="0"/>
                <a:ea typeface="Microsoft Yahei" pitchFamily="34" charset="-122"/>
                <a:cs typeface="Microsoft Yahei" pitchFamily="34" charset="-120"/>
              </a:rPr>
              <a:t>▷ BASE理论</a:t>
            </a:r>
            <a:r>
              <a:rPr lang="en-US" sz="2700" b="1" dirty="0">
                <a:solidFill>
                  <a:srgbClr val="333333"/>
                </a:solidFill>
                <a:latin typeface="Microsoft Yahei" pitchFamily="34" charset="0"/>
                <a:ea typeface="Microsoft Yahei" pitchFamily="34" charset="-122"/>
                <a:cs typeface="Microsoft Yahei" pitchFamily="34" charset="-120"/>
              </a:rPr>
              <a:t>▷ 酸碱平衡</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133485" cy="404460"/>
          </a:xfrm>
          <a:custGeom>
            <a:avLst/>
            <a:gdLst/>
            <a:ahLst/>
            <a:cxnLst/>
            <a:rect l="l" t="t" r="r" b="b"/>
            <a:pathLst>
              <a:path w="1133485" h="404460">
                <a:moveTo>
                  <a:pt x="0" y="0"/>
                </a:moveTo>
                <a:lnTo>
                  <a:pt x="793440" y="0"/>
                </a:lnTo>
                <a:quadBezTo>
                  <a:pt x="1133485" y="0"/>
                  <a:pt x="1133485" y="121338"/>
                </a:quadBezTo>
                <a:lnTo>
                  <a:pt x="1133485" y="404460"/>
                </a:lnTo>
                <a:lnTo>
                  <a:pt x="340046" y="404460"/>
                </a:lnTo>
                <a:quadBezTo>
                  <a:pt x="0" y="404460"/>
                  <a:pt x="0" y="283122"/>
                </a:quadBezTo>
                <a:lnTo>
                  <a:pt x="0" y="0"/>
                </a:lnTo>
                <a:close/>
              </a:path>
            </a:pathLst>
          </a:custGeom>
          <a:solidFill>
            <a:srgbClr val="EC3447"/>
          </a:solidFill>
          <a:ln/>
        </p:spPr>
      </p:sp>
      <p:sp>
        <p:nvSpPr>
          <p:cNvPr id="5" name="Object4"/>
          <p:cNvSpPr/>
          <p:nvPr/>
        </p:nvSpPr>
        <p:spPr>
          <a:xfrm>
            <a:off x="345978" y="623551"/>
            <a:ext cx="1133485" cy="404460"/>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 CAP定律</a:t>
            </a:r>
            <a:endParaRPr lang="en-US" sz="1500" dirty="0"/>
          </a:p>
        </p:txBody>
      </p:sp>
      <p:sp>
        <p:nvSpPr>
          <p:cNvPr id="6" name="Object5"/>
          <p:cNvSpPr/>
          <p:nvPr/>
        </p:nvSpPr>
        <p:spPr>
          <a:xfrm>
            <a:off x="858334" y="1561822"/>
            <a:ext cx="5486400" cy="1335024"/>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一致性（C）</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可用性（A）</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分区容错性（P）</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133485" cy="404460"/>
          </a:xfrm>
          <a:custGeom>
            <a:avLst/>
            <a:gdLst/>
            <a:ahLst/>
            <a:cxnLst/>
            <a:rect l="l" t="t" r="r" b="b"/>
            <a:pathLst>
              <a:path w="1133485" h="404460">
                <a:moveTo>
                  <a:pt x="0" y="0"/>
                </a:moveTo>
                <a:lnTo>
                  <a:pt x="793440" y="0"/>
                </a:lnTo>
                <a:quadBezTo>
                  <a:pt x="1133485" y="0"/>
                  <a:pt x="1133485" y="121338"/>
                </a:quadBezTo>
                <a:lnTo>
                  <a:pt x="1133485" y="404460"/>
                </a:lnTo>
                <a:lnTo>
                  <a:pt x="340046" y="404460"/>
                </a:lnTo>
                <a:quadBezTo>
                  <a:pt x="0" y="404460"/>
                  <a:pt x="0" y="283122"/>
                </a:quadBezTo>
                <a:lnTo>
                  <a:pt x="0" y="0"/>
                </a:lnTo>
                <a:close/>
              </a:path>
            </a:pathLst>
          </a:custGeom>
          <a:solidFill>
            <a:srgbClr val="EC3447"/>
          </a:solidFill>
          <a:ln/>
        </p:spPr>
      </p:sp>
      <p:sp>
        <p:nvSpPr>
          <p:cNvPr id="5" name="Object4"/>
          <p:cNvSpPr/>
          <p:nvPr/>
        </p:nvSpPr>
        <p:spPr>
          <a:xfrm>
            <a:off x="345978" y="623551"/>
            <a:ext cx="1133485" cy="404460"/>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Base理论</a:t>
            </a:r>
            <a:endParaRPr lang="en-US" sz="1500" dirty="0"/>
          </a:p>
        </p:txBody>
      </p:sp>
      <p:sp>
        <p:nvSpPr>
          <p:cNvPr id="6" name="Object5"/>
          <p:cNvSpPr/>
          <p:nvPr/>
        </p:nvSpPr>
        <p:spPr>
          <a:xfrm>
            <a:off x="858334" y="1561822"/>
            <a:ext cx="5486400" cy="1335024"/>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Basically Available （基本可用）</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Soft state（软状态）</a:t>
            </a:r>
            <a:endParaRPr lang="en-US" sz="1500" dirty="0"/>
          </a:p>
          <a:p>
            <a:r>
              <a:rPr lang="en-US" sz="2100" b="1" dirty="0">
                <a:solidFill>
                  <a:srgbClr val="333333"/>
                </a:solidFill>
                <a:latin typeface="Microsoft Yahei" pitchFamily="34" charset="0"/>
                <a:ea typeface="Microsoft Yahei" pitchFamily="34" charset="-122"/>
                <a:cs typeface="Microsoft Yahei" pitchFamily="34" charset="-120"/>
              </a:rPr>
              <a:t>Eventually consistent（最终一致性）</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133485" cy="404460"/>
          </a:xfrm>
          <a:custGeom>
            <a:avLst/>
            <a:gdLst/>
            <a:ahLst/>
            <a:cxnLst/>
            <a:rect l="l" t="t" r="r" b="b"/>
            <a:pathLst>
              <a:path w="1133485" h="404460">
                <a:moveTo>
                  <a:pt x="0" y="0"/>
                </a:moveTo>
                <a:lnTo>
                  <a:pt x="793440" y="0"/>
                </a:lnTo>
                <a:quadBezTo>
                  <a:pt x="1133485" y="0"/>
                  <a:pt x="1133485" y="121338"/>
                </a:quadBezTo>
                <a:lnTo>
                  <a:pt x="1133485" y="404460"/>
                </a:lnTo>
                <a:lnTo>
                  <a:pt x="340046" y="404460"/>
                </a:lnTo>
                <a:quadBezTo>
                  <a:pt x="0" y="404460"/>
                  <a:pt x="0" y="283122"/>
                </a:quadBezTo>
                <a:lnTo>
                  <a:pt x="0" y="0"/>
                </a:lnTo>
                <a:close/>
              </a:path>
            </a:pathLst>
          </a:custGeom>
          <a:solidFill>
            <a:srgbClr val="EC3447"/>
          </a:solidFill>
          <a:ln/>
        </p:spPr>
      </p:sp>
      <p:sp>
        <p:nvSpPr>
          <p:cNvPr id="5" name="Object4"/>
          <p:cNvSpPr/>
          <p:nvPr/>
        </p:nvSpPr>
        <p:spPr>
          <a:xfrm>
            <a:off x="345978" y="623551"/>
            <a:ext cx="1133485" cy="404460"/>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酸碱平衡</a:t>
            </a:r>
            <a:endParaRPr lang="en-US" sz="1500" dirty="0"/>
          </a:p>
        </p:txBody>
      </p:sp>
      <p:pic>
        <p:nvPicPr>
          <p:cNvPr id="6" name="Object 5" descr="https://fynotefile.oss-cn-zhangjiakou.aliyuncs.com/fynote/fyfile/15647/109514/ab601a979c9f45e39b33a031f6e25c35.png">    </p:cNvPr>
          <p:cNvPicPr>
            <a:picLocks noChangeAspect="1"/>
          </p:cNvPicPr>
          <p:nvPr/>
        </p:nvPicPr>
        <p:blipFill>
          <a:blip r:embed="rId4"/>
          <a:stretch>
            <a:fillRect/>
          </a:stretch>
        </p:blipFill>
        <p:spPr>
          <a:xfrm>
            <a:off x="185060" y="1588080"/>
            <a:ext cx="8958940" cy="2008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五、分布式事务协议</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250112" y="1258367"/>
            <a:ext cx="4712073" cy="1464040"/>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 </a:t>
            </a:r>
            <a:r>
              <a:rPr lang="en-US" sz="100" b="1" dirty="0">
                <a:solidFill>
                  <a:srgbClr val="333333"/>
                </a:solidFill>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2PC</a:t>
            </a:r>
            <a:r>
              <a:rPr lang="en-US" sz="2700" b="1" dirty="0">
                <a:solidFill>
                  <a:srgbClr val="333333"/>
                </a:solidFill>
                <a:latin typeface="Microsoft Yahei" pitchFamily="34" charset="0"/>
                <a:ea typeface="Microsoft Yahei" pitchFamily="34" charset="-122"/>
                <a:cs typeface="Microsoft Yahei" pitchFamily="34" charset="-120"/>
              </a:rPr>
              <a:t>▷ </a:t>
            </a:r>
            <a:r>
              <a:rPr lang="en-US" sz="100" b="1" dirty="0">
                <a:solidFill>
                  <a:srgbClr val="333333"/>
                </a:solidFill>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3PC</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747618" cy="435746"/>
          </a:xfrm>
          <a:custGeom>
            <a:avLst/>
            <a:gdLst/>
            <a:ahLst/>
            <a:cxnLst/>
            <a:rect l="l" t="t" r="r" b="b"/>
            <a:pathLst>
              <a:path w="747618" h="435746">
                <a:moveTo>
                  <a:pt x="0" y="0"/>
                </a:moveTo>
                <a:lnTo>
                  <a:pt x="523333" y="0"/>
                </a:lnTo>
                <a:quadBezTo>
                  <a:pt x="747618" y="0"/>
                  <a:pt x="747618" y="130724"/>
                </a:quadBezTo>
                <a:lnTo>
                  <a:pt x="747618" y="435746"/>
                </a:lnTo>
                <a:lnTo>
                  <a:pt x="224286" y="435746"/>
                </a:lnTo>
                <a:quadBezTo>
                  <a:pt x="0" y="435746"/>
                  <a:pt x="0" y="305022"/>
                </a:quadBezTo>
                <a:lnTo>
                  <a:pt x="0" y="0"/>
                </a:lnTo>
                <a:close/>
              </a:path>
            </a:pathLst>
          </a:custGeom>
          <a:solidFill>
            <a:srgbClr val="EC3447"/>
          </a:solidFill>
          <a:ln/>
        </p:spPr>
      </p:sp>
      <p:sp>
        <p:nvSpPr>
          <p:cNvPr id="5" name="Object4"/>
          <p:cNvSpPr/>
          <p:nvPr/>
        </p:nvSpPr>
        <p:spPr>
          <a:xfrm>
            <a:off x="345978" y="623551"/>
            <a:ext cx="747618" cy="435746"/>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  2PC</a:t>
            </a:r>
            <a:endParaRPr lang="en-US" sz="1500" dirty="0"/>
          </a:p>
        </p:txBody>
      </p:sp>
      <p:pic>
        <p:nvPicPr>
          <p:cNvPr id="6" name="Object 5" descr="https://fynotefile.oss-cn-zhangjiakou.aliyuncs.com/fynote/fyfile/15647/109514/2524d63a62ed41a4a9add2970fe1afd4.png">    </p:cNvPr>
          <p:cNvPicPr>
            <a:picLocks noChangeAspect="1"/>
          </p:cNvPicPr>
          <p:nvPr/>
        </p:nvPicPr>
        <p:blipFill>
          <a:blip r:embed="rId4"/>
          <a:stretch>
            <a:fillRect/>
          </a:stretch>
        </p:blipFill>
        <p:spPr>
          <a:xfrm>
            <a:off x="1093597" y="478853"/>
            <a:ext cx="8111546" cy="44001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737686" y="0"/>
            <a:ext cx="5668627" cy="786384"/>
          </a:xfrm>
          <a:prstGeom prst="rect">
            <a:avLst/>
          </a:prstGeom>
          <a:noFill/>
          <a:ln/>
        </p:spPr>
        <p:txBody>
          <a:bodyPr wrap="square" rtlCol="0" anchor="ctr"/>
          <a:lstStyle/>
          <a:p>
            <a:pPr algn="ctr"/>
            <a:r>
              <a:rPr lang="en-US" sz="3300" b="1" dirty="0">
                <a:solidFill>
                  <a:srgbClr val="333333"/>
                </a:solidFill>
                <a:latin typeface="Microsoft Yahei" pitchFamily="34" charset="0"/>
                <a:ea typeface="Microsoft Yahei" pitchFamily="34" charset="-122"/>
                <a:cs typeface="Microsoft Yahei" pitchFamily="34" charset="-120"/>
              </a:rPr>
              <a:t>目录</a:t>
            </a:r>
            <a:endParaRPr lang="en-US" sz="1500" dirty="0"/>
          </a:p>
        </p:txBody>
      </p:sp>
      <p:sp>
        <p:nvSpPr>
          <p:cNvPr id="5" name="Object4"/>
          <p:cNvSpPr/>
          <p:nvPr/>
        </p:nvSpPr>
        <p:spPr>
          <a:xfrm>
            <a:off x="2484131" y="195932"/>
            <a:ext cx="5450983" cy="5577840"/>
          </a:xfrm>
          <a:prstGeom prst="rect">
            <a:avLst/>
          </a:prstGeom>
          <a:noFill/>
          <a:ln/>
        </p:spPr>
        <p:txBody>
          <a:bodyPr wrap="square" rtlCol="0" anchor="ctr"/>
          <a:lstStyle/>
          <a:p>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数据库事务ACID特性</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什么是分布式事务</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分布式事务典型场景</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分布式事务基础理论</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分布式事务协议</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Seata介绍</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Seata术语</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基于Nacos的Seata搭建</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Seata AT模式的设计思路</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多数据源分布式事务</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接入微服务应用</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SeataXA 模式设计思路</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a:t>
            </a:r>
            <a:r>
              <a:rPr lang="en-US" sz="1500" dirty="0">
                <a:solidFill>
                  <a:srgbClr val="333333"/>
                </a:solidFill>
                <a:latin typeface="Microsoft Yahei" pitchFamily="34" charset="0"/>
                <a:ea typeface="Microsoft Yahei" pitchFamily="34" charset="-122"/>
                <a:cs typeface="Microsoft Yahei" pitchFamily="34" charset="-120"/>
              </a:rPr>
              <a:t>Seata TCC 模式设计思路</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 Saga模式介绍</a:t>
            </a:r>
            <a:endParaRPr lang="en-US" sz="1500" dirty="0"/>
          </a:p>
          <a:p>
            <a:endParaRPr lang="en-US" sz="1500" dirty="0"/>
          </a:p>
          <a:p>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747618" cy="435746"/>
          </a:xfrm>
          <a:custGeom>
            <a:avLst/>
            <a:gdLst/>
            <a:ahLst/>
            <a:cxnLst/>
            <a:rect l="l" t="t" r="r" b="b"/>
            <a:pathLst>
              <a:path w="747618" h="435746">
                <a:moveTo>
                  <a:pt x="0" y="0"/>
                </a:moveTo>
                <a:lnTo>
                  <a:pt x="523333" y="0"/>
                </a:lnTo>
                <a:quadBezTo>
                  <a:pt x="747618" y="0"/>
                  <a:pt x="747618" y="130724"/>
                </a:quadBezTo>
                <a:lnTo>
                  <a:pt x="747618" y="435746"/>
                </a:lnTo>
                <a:lnTo>
                  <a:pt x="224286" y="435746"/>
                </a:lnTo>
                <a:quadBezTo>
                  <a:pt x="0" y="435746"/>
                  <a:pt x="0" y="305022"/>
                </a:quadBezTo>
                <a:lnTo>
                  <a:pt x="0" y="0"/>
                </a:lnTo>
                <a:close/>
              </a:path>
            </a:pathLst>
          </a:custGeom>
          <a:solidFill>
            <a:srgbClr val="EC3447"/>
          </a:solidFill>
          <a:ln/>
        </p:spPr>
      </p:sp>
      <p:sp>
        <p:nvSpPr>
          <p:cNvPr id="5" name="Object4"/>
          <p:cNvSpPr/>
          <p:nvPr/>
        </p:nvSpPr>
        <p:spPr>
          <a:xfrm>
            <a:off x="345978" y="623551"/>
            <a:ext cx="747618" cy="435746"/>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  2PC</a:t>
            </a:r>
            <a:endParaRPr lang="en-US" sz="1500" dirty="0"/>
          </a:p>
        </p:txBody>
      </p:sp>
      <p:sp>
        <p:nvSpPr>
          <p:cNvPr id="6" name="Object5"/>
          <p:cNvSpPr/>
          <p:nvPr/>
        </p:nvSpPr>
        <p:spPr>
          <a:xfrm>
            <a:off x="858334" y="1561822"/>
            <a:ext cx="7207157" cy="1294305"/>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优点：</a:t>
            </a:r>
            <a:endParaRPr lang="en-US" sz="1500" dirty="0"/>
          </a:p>
          <a:p>
            <a:r>
              <a:rPr lang="en-US" sz="1800" dirty="0">
                <a:solidFill>
                  <a:srgbClr val="333333"/>
                </a:solidFill>
                <a:highlight>
                  <a:srgbClr val="000000"/>
                </a:highlight>
                <a:latin typeface="SimSun" pitchFamily="34" charset="0"/>
                <a:ea typeface="SimSun" pitchFamily="34" charset="-122"/>
                <a:cs typeface="SimSun" pitchFamily="34" charset="-120"/>
              </a:rPr>
              <a:t>尽量保证了数据的强一致，实现成本较低，在各大主流数据库都有自己实现，对于MySQL是从5.5开始支持(XA)。</a:t>
            </a:r>
            <a:endParaRPr lang="en-US" sz="1500" dirty="0"/>
          </a:p>
        </p:txBody>
      </p:sp>
      <p:sp>
        <p:nvSpPr>
          <p:cNvPr id="7" name="Object6"/>
          <p:cNvSpPr/>
          <p:nvPr/>
        </p:nvSpPr>
        <p:spPr>
          <a:xfrm>
            <a:off x="793341" y="2847411"/>
            <a:ext cx="7207157" cy="88696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缺点：</a:t>
            </a:r>
            <a:endParaRPr lang="en-US" sz="1500" dirty="0"/>
          </a:p>
          <a:p>
            <a:endParaRPr lang="en-US" sz="1500" dirty="0"/>
          </a:p>
        </p:txBody>
      </p:sp>
      <p:sp>
        <p:nvSpPr>
          <p:cNvPr id="8" name="Object7"/>
          <p:cNvSpPr/>
          <p:nvPr/>
        </p:nvSpPr>
        <p:spPr>
          <a:xfrm>
            <a:off x="1093597" y="3336608"/>
            <a:ext cx="5486400" cy="100584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单点问题</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同步阻塞</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数据不一致</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632901" cy="456604"/>
          </a:xfrm>
          <a:custGeom>
            <a:avLst/>
            <a:gdLst/>
            <a:ahLst/>
            <a:cxnLst/>
            <a:rect l="l" t="t" r="r" b="b"/>
            <a:pathLst>
              <a:path w="632901" h="456604">
                <a:moveTo>
                  <a:pt x="0" y="0"/>
                </a:moveTo>
                <a:lnTo>
                  <a:pt x="443031" y="0"/>
                </a:lnTo>
                <a:quadBezTo>
                  <a:pt x="632901" y="0"/>
                  <a:pt x="632901" y="136981"/>
                </a:quadBezTo>
                <a:lnTo>
                  <a:pt x="632901" y="456604"/>
                </a:lnTo>
                <a:lnTo>
                  <a:pt x="189870" y="456604"/>
                </a:lnTo>
                <a:quadBezTo>
                  <a:pt x="0" y="456604"/>
                  <a:pt x="0" y="319623"/>
                </a:quadBezTo>
                <a:lnTo>
                  <a:pt x="0" y="0"/>
                </a:lnTo>
                <a:close/>
              </a:path>
            </a:pathLst>
          </a:custGeom>
          <a:solidFill>
            <a:srgbClr val="EC3447"/>
          </a:solidFill>
          <a:ln/>
        </p:spPr>
      </p:sp>
      <p:sp>
        <p:nvSpPr>
          <p:cNvPr id="5" name="Object4"/>
          <p:cNvSpPr/>
          <p:nvPr/>
        </p:nvSpPr>
        <p:spPr>
          <a:xfrm>
            <a:off x="345978" y="623551"/>
            <a:ext cx="632901" cy="456604"/>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3PC</a:t>
            </a:r>
            <a:endParaRPr lang="en-US" sz="1500" dirty="0"/>
          </a:p>
        </p:txBody>
      </p:sp>
      <p:pic>
        <p:nvPicPr>
          <p:cNvPr id="6" name="Object 5" descr="https://fynotefile.oss-cn-zhangjiakou.aliyuncs.com/fynote/fyfile/15647/109514/cf7a4c1012ac4123b338dd4150a125b2.png">    </p:cNvPr>
          <p:cNvPicPr>
            <a:picLocks noChangeAspect="1"/>
          </p:cNvPicPr>
          <p:nvPr/>
        </p:nvPicPr>
        <p:blipFill>
          <a:blip r:embed="rId4"/>
          <a:stretch>
            <a:fillRect/>
          </a:stretch>
        </p:blipFill>
        <p:spPr>
          <a:xfrm>
            <a:off x="1531608" y="414173"/>
            <a:ext cx="7145030" cy="47293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747618" cy="435746"/>
          </a:xfrm>
          <a:custGeom>
            <a:avLst/>
            <a:gdLst/>
            <a:ahLst/>
            <a:cxnLst/>
            <a:rect l="l" t="t" r="r" b="b"/>
            <a:pathLst>
              <a:path w="747618" h="435746">
                <a:moveTo>
                  <a:pt x="0" y="0"/>
                </a:moveTo>
                <a:lnTo>
                  <a:pt x="523333" y="0"/>
                </a:lnTo>
                <a:quadBezTo>
                  <a:pt x="747618" y="0"/>
                  <a:pt x="747618" y="130724"/>
                </a:quadBezTo>
                <a:lnTo>
                  <a:pt x="747618" y="435746"/>
                </a:lnTo>
                <a:lnTo>
                  <a:pt x="224286" y="435746"/>
                </a:lnTo>
                <a:quadBezTo>
                  <a:pt x="0" y="435746"/>
                  <a:pt x="0" y="305022"/>
                </a:quadBezTo>
                <a:lnTo>
                  <a:pt x="0" y="0"/>
                </a:lnTo>
                <a:close/>
              </a:path>
            </a:pathLst>
          </a:custGeom>
          <a:solidFill>
            <a:srgbClr val="EC3447"/>
          </a:solidFill>
          <a:ln/>
        </p:spPr>
      </p:sp>
      <p:sp>
        <p:nvSpPr>
          <p:cNvPr id="5" name="Object4"/>
          <p:cNvSpPr/>
          <p:nvPr/>
        </p:nvSpPr>
        <p:spPr>
          <a:xfrm>
            <a:off x="345978" y="623551"/>
            <a:ext cx="747618" cy="435746"/>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3PC</a:t>
            </a:r>
            <a:endParaRPr lang="en-US" sz="1500" dirty="0"/>
          </a:p>
        </p:txBody>
      </p:sp>
      <p:sp>
        <p:nvSpPr>
          <p:cNvPr id="6" name="Object5"/>
          <p:cNvSpPr/>
          <p:nvPr/>
        </p:nvSpPr>
        <p:spPr>
          <a:xfrm>
            <a:off x="858334" y="1207242"/>
            <a:ext cx="7207157" cy="88696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优点：</a:t>
            </a:r>
            <a:endParaRPr lang="en-US" sz="1500" dirty="0"/>
          </a:p>
          <a:p>
            <a:endParaRPr lang="en-US" sz="1500" dirty="0"/>
          </a:p>
        </p:txBody>
      </p:sp>
      <p:sp>
        <p:nvSpPr>
          <p:cNvPr id="7" name="Object6"/>
          <p:cNvSpPr/>
          <p:nvPr/>
        </p:nvSpPr>
        <p:spPr>
          <a:xfrm>
            <a:off x="793341" y="2847411"/>
            <a:ext cx="7207157" cy="886968"/>
          </a:xfrm>
          <a:prstGeom prst="rect">
            <a:avLst/>
          </a:prstGeom>
          <a:noFill/>
          <a:ln/>
        </p:spPr>
        <p:txBody>
          <a:bodyPr wrap="square" rtlCol="0" anchor="ctr"/>
          <a:lstStyle/>
          <a:p>
            <a:r>
              <a:rPr lang="en-US" sz="2100" b="1" dirty="0">
                <a:solidFill>
                  <a:srgbClr val="333333"/>
                </a:solidFill>
                <a:latin typeface="Microsoft Yahei" pitchFamily="34" charset="0"/>
                <a:ea typeface="Microsoft Yahei" pitchFamily="34" charset="-122"/>
                <a:cs typeface="Microsoft Yahei" pitchFamily="34" charset="-120"/>
              </a:rPr>
              <a:t>缺点：</a:t>
            </a:r>
            <a:endParaRPr lang="en-US" sz="1500" dirty="0"/>
          </a:p>
          <a:p>
            <a:endParaRPr lang="en-US" sz="1500" dirty="0"/>
          </a:p>
        </p:txBody>
      </p:sp>
      <p:sp>
        <p:nvSpPr>
          <p:cNvPr id="8" name="Object7"/>
          <p:cNvSpPr/>
          <p:nvPr/>
        </p:nvSpPr>
        <p:spPr>
          <a:xfrm>
            <a:off x="1093597" y="3336608"/>
            <a:ext cx="6466710" cy="1512332"/>
          </a:xfrm>
          <a:prstGeom prst="rect">
            <a:avLst/>
          </a:prstGeom>
          <a:noFill/>
          <a:ln/>
        </p:spPr>
        <p:txBody>
          <a:bodyPr wrap="square" rtlCol="0" anchor="ctr"/>
          <a:lstStyle/>
          <a:p>
            <a:r>
              <a:rPr lang="en-US" sz="1800" dirty="0">
                <a:solidFill>
                  <a:srgbClr val="333333"/>
                </a:solidFill>
                <a:highlight>
                  <a:srgbClr val="000000"/>
                </a:highlight>
                <a:latin typeface="var(--monospace)" pitchFamily="34" charset="0"/>
                <a:ea typeface="var(--monospace)" pitchFamily="34" charset="-122"/>
                <a:cs typeface="var(--monospace)" pitchFamily="34" charset="-120"/>
              </a:rPr>
              <a:t>3PC</a:t>
            </a:r>
            <a:r>
              <a:rPr lang="en-US" sz="1800" dirty="0">
                <a:solidFill>
                  <a:srgbClr val="333333"/>
                </a:solidFill>
                <a:highlight>
                  <a:srgbClr val="000000"/>
                </a:highlight>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 用超时机制，同步阻塞问题，但与此同时却多了一次网络通信，性能上反而变得更差，也不太推荐。</a:t>
            </a:r>
            <a:endParaRPr lang="en-US" sz="1500" dirty="0"/>
          </a:p>
          <a:p>
            <a:r>
              <a:rPr lang="en-US" sz="1800" dirty="0">
                <a:solidFill>
                  <a:srgbClr val="333333"/>
                </a:solidFill>
                <a:highlight>
                  <a:srgbClr val="000000"/>
                </a:highlight>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没有解决数据不一致的问题</a:t>
            </a:r>
            <a:endParaRPr lang="en-US" sz="1500" dirty="0"/>
          </a:p>
          <a:p>
            <a:endParaRPr lang="en-US" sz="1500" dirty="0"/>
          </a:p>
        </p:txBody>
      </p:sp>
      <p:sp>
        <p:nvSpPr>
          <p:cNvPr id="9" name="Object8"/>
          <p:cNvSpPr/>
          <p:nvPr/>
        </p:nvSpPr>
        <p:spPr>
          <a:xfrm>
            <a:off x="1093597" y="1841571"/>
            <a:ext cx="5486400" cy="746093"/>
          </a:xfrm>
          <a:prstGeom prst="rect">
            <a:avLst/>
          </a:prstGeom>
          <a:noFill/>
          <a:ln/>
        </p:spPr>
        <p:txBody>
          <a:bodyPr wrap="square" rtlCol="0" anchor="ctr"/>
          <a:lstStyle/>
          <a:p>
            <a:r>
              <a:rPr lang="en-US" sz="1500" b="1" dirty="0">
                <a:solidFill>
                  <a:srgbClr val="333333"/>
                </a:solidFill>
                <a:latin typeface="SimSun" pitchFamily="34" charset="0"/>
                <a:ea typeface="SimSun" pitchFamily="34" charset="-122"/>
                <a:cs typeface="SimSun" pitchFamily="34" charset="-120"/>
              </a:rPr>
              <a:t>引入超时机制</a:t>
            </a:r>
            <a:endParaRPr lang="en-US" sz="1500" dirty="0"/>
          </a:p>
          <a:p>
            <a:r>
              <a:rPr lang="en-US" sz="1500" b="1" dirty="0">
                <a:solidFill>
                  <a:srgbClr val="333333"/>
                </a:solidFill>
                <a:latin typeface="SimSun" pitchFamily="34" charset="0"/>
                <a:ea typeface="SimSun" pitchFamily="34" charset="-122"/>
                <a:cs typeface="SimSun" pitchFamily="34" charset="-120"/>
              </a:rPr>
              <a:t>多了一次询问阶段</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六、Seata介绍</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509665" y="1164508"/>
            <a:ext cx="7892867" cy="1349169"/>
          </a:xfrm>
          <a:prstGeom prst="rect">
            <a:avLst/>
          </a:prstGeom>
          <a:noFill/>
          <a:ln/>
        </p:spPr>
        <p:txBody>
          <a:bodyPr wrap="square" rtlCol="0" anchor="ctr"/>
          <a:lstStyle/>
          <a:p>
            <a:r>
              <a:rPr lang="en-US" sz="1500" b="1" dirty="0">
                <a:solidFill>
                  <a:srgbClr val="333333"/>
                </a:solidFill>
                <a:latin typeface="SimSun" pitchFamily="34" charset="0"/>
                <a:ea typeface="SimSun" pitchFamily="34" charset="-122"/>
                <a:cs typeface="SimSun" pitchFamily="34" charset="-120"/>
              </a:rPr>
              <a:t>官网：</a:t>
            </a:r>
            <a:r>
              <a:rPr lang="en-US" sz="1500" b="1" dirty="0">
                <a:solidFill>
                  <a:srgbClr val="4183C4"/>
                </a:solidFill>
                <a:latin typeface="SimSun" pitchFamily="34" charset="0"/>
                <a:ea typeface="SimSun" pitchFamily="34" charset="-122"/>
                <a:cs typeface="SimSun" pitchFamily="34" charset="-120"/>
              </a:rPr>
              <a:t>https://seata.io/zh-cn/docs/overview/what-is-seata.html</a:t>
            </a:r>
            <a:endParaRPr lang="en-US" sz="1500" dirty="0"/>
          </a:p>
          <a:p>
            <a:r>
              <a:rPr lang="en-US" sz="1500" b="1" dirty="0">
                <a:solidFill>
                  <a:srgbClr val="333333"/>
                </a:solidFill>
                <a:latin typeface="SimSun" pitchFamily="34" charset="0"/>
                <a:ea typeface="SimSun" pitchFamily="34" charset="-122"/>
                <a:cs typeface="SimSun" pitchFamily="34" charset="-120"/>
              </a:rPr>
              <a:t>概念：Seata 是一款开源的分布式事务解决方案，致力于提供高性能和简单易用的分布式事务服务。Seata 将为用户提供了 AT、TCC、SAGA 和 XA 事务模式，为用户打造一站式的分布式解决方案。</a:t>
            </a:r>
            <a:endParaRPr lang="en-US" sz="1500" dirty="0"/>
          </a:p>
        </p:txBody>
      </p:sp>
      <p:sp>
        <p:nvSpPr>
          <p:cNvPr id="5" name="Object4"/>
          <p:cNvSpPr/>
          <p:nvPr/>
        </p:nvSpPr>
        <p:spPr>
          <a:xfrm>
            <a:off x="509665" y="2924561"/>
            <a:ext cx="7892867" cy="1280160"/>
          </a:xfrm>
          <a:prstGeom prst="rect">
            <a:avLst/>
          </a:prstGeom>
          <a:noFill/>
          <a:ln/>
        </p:spPr>
        <p:txBody>
          <a:bodyPr wrap="square" rtlCol="0" anchor="ctr"/>
          <a:lstStyle/>
          <a:p>
            <a:r>
              <a:rPr lang="en-US" sz="1200" b="1" dirty="0">
                <a:solidFill>
                  <a:srgbClr val="333333"/>
                </a:solidFill>
                <a:highlight>
                  <a:srgbClr val="000000"/>
                </a:highlight>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AT模式</a:t>
            </a:r>
            <a:r>
              <a:rPr lang="en-US" sz="1200" dirty="0">
                <a:solidFill>
                  <a:srgbClr val="333333"/>
                </a:solidFill>
                <a:highlight>
                  <a:srgbClr val="000000"/>
                </a:highlight>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:提供无侵入自动补偿的事务模式</a:t>
            </a:r>
            <a:endParaRPr lang="en-US" sz="1500" dirty="0"/>
          </a:p>
          <a:p>
            <a:r>
              <a:rPr lang="en-US" sz="1200" b="1" dirty="0">
                <a:solidFill>
                  <a:srgbClr val="333333"/>
                </a:solidFill>
                <a:highlight>
                  <a:srgbClr val="000000"/>
                </a:highlight>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XA模式</a:t>
            </a:r>
            <a:r>
              <a:rPr lang="en-US" sz="1200" dirty="0">
                <a:solidFill>
                  <a:srgbClr val="333333"/>
                </a:solidFill>
                <a:highlight>
                  <a:srgbClr val="000000"/>
                </a:highlight>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:支持已实现XA接口的数据库的XA模式</a:t>
            </a:r>
            <a:endParaRPr lang="en-US" sz="1500" dirty="0"/>
          </a:p>
          <a:p>
            <a:r>
              <a:rPr lang="en-US" sz="1200" b="1" dirty="0">
                <a:solidFill>
                  <a:srgbClr val="333333"/>
                </a:solidFill>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TCC模式</a:t>
            </a:r>
            <a:r>
              <a:rPr lang="en-US" sz="1200" dirty="0">
                <a:solidFill>
                  <a:srgbClr val="333333"/>
                </a:solidFill>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:TCC则可以理解为在应用层面的</a:t>
            </a:r>
            <a:r>
              <a:rPr lang="en-US" sz="1500" dirty="0">
                <a:solidFill>
                  <a:srgbClr val="333333"/>
                </a:solidFill>
                <a:latin typeface="var(--monospace)" pitchFamily="34" charset="0"/>
                <a:ea typeface="var(--monospace)" pitchFamily="34" charset="-122"/>
                <a:cs typeface="var(--monospace)" pitchFamily="34" charset="-120"/>
              </a:rPr>
              <a:t>2PC</a:t>
            </a:r>
            <a:r>
              <a:rPr lang="en-US" sz="1500" dirty="0">
                <a:solidFill>
                  <a:srgbClr val="333333"/>
                </a:solidFill>
                <a:latin typeface="Microsoft Yahei" pitchFamily="34" charset="0"/>
                <a:ea typeface="Microsoft Yahei" pitchFamily="34" charset="-122"/>
                <a:cs typeface="Microsoft Yahei" pitchFamily="34" charset="-120"/>
              </a:rPr>
              <a:t>，是需要我们编写业务逻辑来实现。</a:t>
            </a:r>
            <a:endParaRPr lang="en-US" sz="1500" dirty="0"/>
          </a:p>
          <a:p>
            <a:r>
              <a:rPr lang="en-US" sz="1200" b="1" dirty="0">
                <a:solidFill>
                  <a:srgbClr val="333333"/>
                </a:solidFill>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SAGA模式</a:t>
            </a:r>
            <a:r>
              <a:rPr lang="en-US" sz="1200" dirty="0">
                <a:solidFill>
                  <a:srgbClr val="333333"/>
                </a:solidFill>
                <a:latin typeface="Open Sans, Clear Sans, Helvetica Neue, Helvetica, Arial, Segoe UI Emoji, sans-serif" pitchFamily="34" charset="0"/>
                <a:ea typeface="Open Sans, Clear Sans, Helvetica Neue, Helvetica, Arial, Segoe UI Emoji, sans-serif" pitchFamily="34" charset="-122"/>
                <a:cs typeface="Open Sans, Clear Sans, Helvetica Neue, Helvetica, Arial, Segoe UI Emoji, sans-serif" pitchFamily="34" charset="-120"/>
              </a:rPr>
              <a:t>:为长事务提供有效的解决方案</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七、 Seata术语</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195327/d3c90da7c77b4c56b9f09c550b391966.png">    </p:cNvPr>
          <p:cNvPicPr>
            <a:picLocks noChangeAspect="1"/>
          </p:cNvPicPr>
          <p:nvPr/>
        </p:nvPicPr>
        <p:blipFill>
          <a:blip r:embed="rId4"/>
          <a:stretch>
            <a:fillRect/>
          </a:stretch>
        </p:blipFill>
        <p:spPr>
          <a:xfrm>
            <a:off x="974628" y="537459"/>
            <a:ext cx="7491810" cy="43682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58869" y="771734"/>
            <a:ext cx="7843316" cy="233172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TC (Transaction Coordinator) - 事务协调者</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维护全局和分支事务的状态，驱动全局事务提交或回滚，可以集群部署也可单独部署。</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TM (Transaction Manager) - 事务管理器</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定义全局事务的范围：开始全局事务、提交或回滚全局事务。</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RM (Resource Manager) - 资源管理器</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      管理分支事务处理的资源，与TC交谈以注册分支事务和报告分支事务的状态，并驱动分支事务提交或回滚。</a:t>
            </a:r>
            <a:endParaRPr lang="en-US" sz="1500" dirty="0"/>
          </a:p>
        </p:txBody>
      </p:sp>
      <p:sp>
        <p:nvSpPr>
          <p:cNvPr id="5" name="Object4"/>
          <p:cNvSpPr/>
          <p:nvPr/>
        </p:nvSpPr>
        <p:spPr>
          <a:xfrm>
            <a:off x="771734" y="3410228"/>
            <a:ext cx="7280159" cy="457200"/>
          </a:xfrm>
          <a:prstGeom prst="rect">
            <a:avLst/>
          </a:prstGeom>
          <a:noFill/>
          <a:ln/>
        </p:spPr>
        <p:txBody>
          <a:bodyPr wrap="square" rtlCol="0" anchor="ctr"/>
          <a:lstStyle/>
          <a:p>
            <a:r>
              <a:rPr lang="en-US" sz="1500" dirty="0">
                <a:solidFill>
                  <a:srgbClr val="F00D0D"/>
                </a:solidFill>
                <a:latin typeface="Microsoft Yahei" pitchFamily="34" charset="0"/>
                <a:ea typeface="Microsoft Yahei" pitchFamily="34" charset="-122"/>
                <a:cs typeface="Microsoft Yahei" pitchFamily="34" charset="-120"/>
              </a:rPr>
              <a:t>其中，TC 为单独部署的 Server 服务端，TM 和 RM 为嵌入到应用中的 Client 客户端。</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109514/bd378c16055c4dfd96c80b3a796be57f.png">    </p:cNvPr>
          <p:cNvPicPr>
            <a:picLocks noChangeAspect="1"/>
          </p:cNvPicPr>
          <p:nvPr/>
        </p:nvPicPr>
        <p:blipFill>
          <a:blip r:embed="rId4"/>
          <a:stretch>
            <a:fillRect/>
          </a:stretch>
        </p:blipFill>
        <p:spPr>
          <a:xfrm>
            <a:off x="692441" y="651510"/>
            <a:ext cx="7717403" cy="464370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58869" y="771734"/>
            <a:ext cx="7843316" cy="1691640"/>
          </a:xfrm>
          <a:prstGeom prst="rect">
            <a:avLst/>
          </a:prstGeom>
          <a:noFill/>
          <a:ln/>
        </p:spPr>
        <p:txBody>
          <a:bodyPr wrap="square" rtlCol="0" anchor="ctr"/>
          <a:lstStyle/>
          <a:p>
            <a:r>
              <a:rPr lang="en-US" sz="1500" b="1" dirty="0">
                <a:solidFill>
                  <a:srgbClr val="333333"/>
                </a:solidFill>
                <a:latin typeface="Microsoft Yahei" pitchFamily="34" charset="0"/>
                <a:ea typeface="Microsoft Yahei" pitchFamily="34" charset="-122"/>
                <a:cs typeface="Microsoft Yahei" pitchFamily="34" charset="-120"/>
              </a:rPr>
              <a:t>1.TM 请求 TC 开启一个全局事务。TC 会生成一个 XID 作为该全局事务的编号。XID，会在微服务的调用链路中传播，保证将多个微服务的子事务关联在一起。</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2.RM 请求 TC 将本地事务注册为全局事务的分支事务，通过全局事务的 XID 进行关联。</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3.TM 请求 TC 告诉 XID 对应的全局事务是进行提交还是回滚。</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4.TC 驱动 RM 们将 XID 对应的自己的本地事务进行提交还是回滚。</a:t>
            </a:r>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一、数据库事务ACID特性</a:t>
            </a: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八、基于Nacos的Seata搭建</a:t>
            </a:r>
            <a:endParaRPr lang="en-US"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195327/c0a3571b91a04c009626d36c9a300499.png">    </p:cNvPr>
          <p:cNvPicPr>
            <a:picLocks noChangeAspect="1"/>
          </p:cNvPicPr>
          <p:nvPr/>
        </p:nvPicPr>
        <p:blipFill>
          <a:blip r:embed="rId4"/>
          <a:stretch>
            <a:fillRect/>
          </a:stretch>
        </p:blipFill>
        <p:spPr>
          <a:xfrm>
            <a:off x="673843" y="768747"/>
            <a:ext cx="8255731" cy="423036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26505" y="1575054"/>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九、Seata AT模式的设计思路</a:t>
            </a: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08909" y="761440"/>
            <a:ext cx="776271" cy="418316"/>
          </a:xfrm>
          <a:custGeom>
            <a:avLst/>
            <a:gdLst/>
            <a:ahLst/>
            <a:cxnLst/>
            <a:rect l="l" t="t" r="r" b="b"/>
            <a:pathLst>
              <a:path w="776271" h="418316">
                <a:moveTo>
                  <a:pt x="0" y="0"/>
                </a:moveTo>
                <a:lnTo>
                  <a:pt x="543390" y="0"/>
                </a:lnTo>
                <a:quadBezTo>
                  <a:pt x="776271" y="0"/>
                  <a:pt x="776271" y="125495"/>
                </a:quadBezTo>
                <a:lnTo>
                  <a:pt x="776271" y="418316"/>
                </a:lnTo>
                <a:lnTo>
                  <a:pt x="232881" y="418316"/>
                </a:lnTo>
                <a:quadBezTo>
                  <a:pt x="0" y="418316"/>
                  <a:pt x="0" y="292821"/>
                </a:quadBezTo>
                <a:lnTo>
                  <a:pt x="0" y="0"/>
                </a:lnTo>
                <a:close/>
              </a:path>
            </a:pathLst>
          </a:custGeom>
          <a:solidFill>
            <a:srgbClr val="EC3447"/>
          </a:solidFill>
          <a:ln/>
        </p:spPr>
      </p:sp>
      <p:sp>
        <p:nvSpPr>
          <p:cNvPr id="5" name="Object4"/>
          <p:cNvSpPr/>
          <p:nvPr/>
        </p:nvSpPr>
        <p:spPr>
          <a:xfrm>
            <a:off x="408909" y="761440"/>
            <a:ext cx="776271" cy="418316"/>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前提</a:t>
            </a:r>
            <a:endParaRPr lang="en-US" sz="1500" dirty="0"/>
          </a:p>
        </p:txBody>
      </p:sp>
      <p:pic>
        <p:nvPicPr>
          <p:cNvPr id="6" name="Object 5" descr="https://fynotefile.oss-cn-zhangjiakou.aliyuncs.com/fynote/fyfile/15647/195327/da84b4947b4641ae814c154eed4f2d55.png">    </p:cNvPr>
          <p:cNvPicPr>
            <a:picLocks noChangeAspect="1"/>
          </p:cNvPicPr>
          <p:nvPr/>
        </p:nvPicPr>
        <p:blipFill>
          <a:blip r:embed="rId4"/>
          <a:stretch>
            <a:fillRect/>
          </a:stretch>
        </p:blipFill>
        <p:spPr>
          <a:xfrm>
            <a:off x="858334" y="1594971"/>
            <a:ext cx="6062472" cy="102412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1184817" y="1161585"/>
            <a:ext cx="7344937" cy="1764792"/>
          </a:xfrm>
          <a:prstGeom prst="rect">
            <a:avLst/>
          </a:prstGeom>
          <a:noFill/>
          <a:ln/>
        </p:spPr>
        <p:txBody>
          <a:bodyPr wrap="square" rtlCol="0" anchor="ctr"/>
          <a:lstStyle/>
          <a:p>
            <a:r>
              <a:rPr lang="en-US" sz="1700" b="1" dirty="0">
                <a:solidFill>
                  <a:srgbClr val="333333"/>
                </a:solidFill>
                <a:latin typeface="Microsoft Yahei" pitchFamily="34" charset="0"/>
                <a:ea typeface="Microsoft Yahei" pitchFamily="34" charset="-122"/>
                <a:cs typeface="Microsoft Yahei" pitchFamily="34" charset="-120"/>
              </a:rPr>
              <a:t>两阶段提交协议的演变：</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一阶段：</a:t>
            </a:r>
            <a:r>
              <a:rPr lang="en-US" sz="1500" dirty="0">
                <a:solidFill>
                  <a:srgbClr val="333333"/>
                </a:solidFill>
                <a:latin typeface="Microsoft Yahei" pitchFamily="34" charset="0"/>
                <a:ea typeface="Microsoft Yahei" pitchFamily="34" charset="-122"/>
                <a:cs typeface="Microsoft Yahei" pitchFamily="34" charset="-120"/>
              </a:rPr>
              <a:t>业务数据和回滚日志记录在同一个本地事务中提交，释放本地锁和连接资源。</a:t>
            </a:r>
            <a:endParaRPr lang="en-US" sz="1500" dirty="0"/>
          </a:p>
          <a:p>
            <a:r>
              <a:rPr lang="en-US" sz="1500" b="1" dirty="0">
                <a:solidFill>
                  <a:srgbClr val="333333"/>
                </a:solidFill>
                <a:latin typeface="Microsoft Yahei" pitchFamily="34" charset="0"/>
                <a:ea typeface="Microsoft Yahei" pitchFamily="34" charset="-122"/>
                <a:cs typeface="Microsoft Yahei" pitchFamily="34" charset="-120"/>
              </a:rPr>
              <a:t>二阶段</a:t>
            </a:r>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提交异步化，非常快速地完成。</a:t>
            </a:r>
            <a:endParaRPr lang="en-US" sz="1500" dirty="0"/>
          </a:p>
          <a:p>
            <a:r>
              <a:rPr lang="en-US" sz="1500" dirty="0">
                <a:solidFill>
                  <a:srgbClr val="333333"/>
                </a:solidFill>
                <a:latin typeface="Microsoft Yahei" pitchFamily="34" charset="0"/>
                <a:ea typeface="Microsoft Yahei" pitchFamily="34" charset="-122"/>
                <a:cs typeface="Microsoft Yahei" pitchFamily="34" charset="-120"/>
              </a:rPr>
              <a:t>回滚通过一阶段的回滚日志进行反向补偿。</a:t>
            </a:r>
            <a:endParaRPr lang="en-US" sz="1500" dirty="0"/>
          </a:p>
        </p:txBody>
      </p:sp>
      <p:sp>
        <p:nvSpPr>
          <p:cNvPr id="5" name="Object4"/>
          <p:cNvSpPr/>
          <p:nvPr/>
        </p:nvSpPr>
        <p:spPr>
          <a:xfrm>
            <a:off x="408909" y="761440"/>
            <a:ext cx="1250873" cy="487528"/>
          </a:xfrm>
          <a:custGeom>
            <a:avLst/>
            <a:gdLst/>
            <a:ahLst/>
            <a:cxnLst/>
            <a:rect l="l" t="t" r="r" b="b"/>
            <a:pathLst>
              <a:path w="1250873" h="487528">
                <a:moveTo>
                  <a:pt x="0" y="0"/>
                </a:moveTo>
                <a:lnTo>
                  <a:pt x="875611" y="0"/>
                </a:lnTo>
                <a:quadBezTo>
                  <a:pt x="1250873" y="0"/>
                  <a:pt x="1250873" y="146259"/>
                </a:quadBezTo>
                <a:lnTo>
                  <a:pt x="1250873" y="487528"/>
                </a:lnTo>
                <a:lnTo>
                  <a:pt x="375262" y="487528"/>
                </a:lnTo>
                <a:quadBezTo>
                  <a:pt x="0" y="487528"/>
                  <a:pt x="0" y="341270"/>
                </a:quadBezTo>
                <a:lnTo>
                  <a:pt x="0" y="0"/>
                </a:lnTo>
                <a:close/>
              </a:path>
            </a:pathLst>
          </a:custGeom>
          <a:solidFill>
            <a:srgbClr val="EC3447"/>
          </a:solidFill>
          <a:ln/>
        </p:spPr>
      </p:sp>
      <p:sp>
        <p:nvSpPr>
          <p:cNvPr id="6" name="Object5"/>
          <p:cNvSpPr/>
          <p:nvPr/>
        </p:nvSpPr>
        <p:spPr>
          <a:xfrm>
            <a:off x="408909" y="761440"/>
            <a:ext cx="1250873" cy="487528"/>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两阶段过程</a:t>
            </a: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1393611" cy="541425"/>
          </a:xfrm>
          <a:custGeom>
            <a:avLst/>
            <a:gdLst/>
            <a:ahLst/>
            <a:cxnLst/>
            <a:rect l="l" t="t" r="r" b="b"/>
            <a:pathLst>
              <a:path w="1393611" h="541425">
                <a:moveTo>
                  <a:pt x="0" y="0"/>
                </a:moveTo>
                <a:lnTo>
                  <a:pt x="975528" y="0"/>
                </a:lnTo>
                <a:quadBezTo>
                  <a:pt x="1393611" y="0"/>
                  <a:pt x="1393611" y="162427"/>
                </a:quadBezTo>
                <a:lnTo>
                  <a:pt x="1393611" y="541425"/>
                </a:lnTo>
                <a:lnTo>
                  <a:pt x="418083" y="541425"/>
                </a:lnTo>
                <a:quadBezTo>
                  <a:pt x="0" y="541425"/>
                  <a:pt x="0" y="378997"/>
                </a:quadBezTo>
                <a:lnTo>
                  <a:pt x="0" y="0"/>
                </a:lnTo>
                <a:close/>
              </a:path>
            </a:pathLst>
          </a:custGeom>
          <a:solidFill>
            <a:srgbClr val="EC3447"/>
          </a:solidFill>
          <a:ln/>
        </p:spPr>
      </p:sp>
      <p:sp>
        <p:nvSpPr>
          <p:cNvPr id="5" name="Object4"/>
          <p:cNvSpPr/>
          <p:nvPr/>
        </p:nvSpPr>
        <p:spPr>
          <a:xfrm>
            <a:off x="231261" y="623551"/>
            <a:ext cx="1393611" cy="541425"/>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第一阶段</a:t>
            </a:r>
            <a:endParaRPr lang="en-US" sz="1500" dirty="0"/>
          </a:p>
        </p:txBody>
      </p:sp>
      <p:pic>
        <p:nvPicPr>
          <p:cNvPr id="6" name="Object 5" descr="https://fynotefile.oss-cn-zhangjiakou.aliyuncs.com/fynote/fyfile/15647/109514/8fe1ea11a7bc4ff4ac2fd5ce9969a4d9.png">    </p:cNvPr>
          <p:cNvPicPr>
            <a:picLocks noChangeAspect="1"/>
          </p:cNvPicPr>
          <p:nvPr/>
        </p:nvPicPr>
        <p:blipFill>
          <a:blip r:embed="rId4"/>
          <a:stretch>
            <a:fillRect/>
          </a:stretch>
        </p:blipFill>
        <p:spPr>
          <a:xfrm>
            <a:off x="734206" y="632059"/>
            <a:ext cx="7803754" cy="380182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2067331" cy="529809"/>
          </a:xfrm>
          <a:custGeom>
            <a:avLst/>
            <a:gdLst/>
            <a:ahLst/>
            <a:cxnLst/>
            <a:rect l="l" t="t" r="r" b="b"/>
            <a:pathLst>
              <a:path w="2067331" h="529809">
                <a:moveTo>
                  <a:pt x="0" y="0"/>
                </a:moveTo>
                <a:lnTo>
                  <a:pt x="1447132" y="0"/>
                </a:lnTo>
                <a:quadBezTo>
                  <a:pt x="2067331" y="0"/>
                  <a:pt x="2067331" y="158943"/>
                </a:quadBezTo>
                <a:lnTo>
                  <a:pt x="2067331" y="529809"/>
                </a:lnTo>
                <a:lnTo>
                  <a:pt x="620199" y="529809"/>
                </a:lnTo>
                <a:quadBezTo>
                  <a:pt x="0" y="529809"/>
                  <a:pt x="0" y="370866"/>
                </a:quadBezTo>
                <a:lnTo>
                  <a:pt x="0" y="0"/>
                </a:lnTo>
                <a:close/>
              </a:path>
            </a:pathLst>
          </a:custGeom>
          <a:solidFill>
            <a:srgbClr val="EC3447"/>
          </a:solidFill>
          <a:ln/>
        </p:spPr>
      </p:sp>
      <p:sp>
        <p:nvSpPr>
          <p:cNvPr id="5" name="Object4"/>
          <p:cNvSpPr/>
          <p:nvPr/>
        </p:nvSpPr>
        <p:spPr>
          <a:xfrm>
            <a:off x="231261" y="623551"/>
            <a:ext cx="2067331" cy="529809"/>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第二阶段：成功</a:t>
            </a:r>
            <a:endParaRPr lang="en-US" sz="1500" dirty="0"/>
          </a:p>
        </p:txBody>
      </p:sp>
      <p:pic>
        <p:nvPicPr>
          <p:cNvPr id="6" name="Object 5" descr="https://fynotefile.oss-cn-zhangjiakou.aliyuncs.com/fynote/fyfile/15647/109514/bd1df174a6d348d4addbf0739e40e2da.png">    </p:cNvPr>
          <p:cNvPicPr>
            <a:picLocks noChangeAspect="1"/>
          </p:cNvPicPr>
          <p:nvPr/>
        </p:nvPicPr>
        <p:blipFill>
          <a:blip r:embed="rId4"/>
          <a:stretch>
            <a:fillRect/>
          </a:stretch>
        </p:blipFill>
        <p:spPr>
          <a:xfrm>
            <a:off x="346859" y="1322700"/>
            <a:ext cx="8334124" cy="36874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2067331" cy="529809"/>
          </a:xfrm>
          <a:custGeom>
            <a:avLst/>
            <a:gdLst/>
            <a:ahLst/>
            <a:cxnLst/>
            <a:rect l="l" t="t" r="r" b="b"/>
            <a:pathLst>
              <a:path w="2067331" h="529809">
                <a:moveTo>
                  <a:pt x="0" y="0"/>
                </a:moveTo>
                <a:lnTo>
                  <a:pt x="1447132" y="0"/>
                </a:lnTo>
                <a:quadBezTo>
                  <a:pt x="2067331" y="0"/>
                  <a:pt x="2067331" y="158943"/>
                </a:quadBezTo>
                <a:lnTo>
                  <a:pt x="2067331" y="529809"/>
                </a:lnTo>
                <a:lnTo>
                  <a:pt x="620199" y="529809"/>
                </a:lnTo>
                <a:quadBezTo>
                  <a:pt x="0" y="529809"/>
                  <a:pt x="0" y="370866"/>
                </a:quadBezTo>
                <a:lnTo>
                  <a:pt x="0" y="0"/>
                </a:lnTo>
                <a:close/>
              </a:path>
            </a:pathLst>
          </a:custGeom>
          <a:solidFill>
            <a:srgbClr val="EC3447"/>
          </a:solidFill>
          <a:ln/>
        </p:spPr>
      </p:sp>
      <p:sp>
        <p:nvSpPr>
          <p:cNvPr id="5" name="Object4"/>
          <p:cNvSpPr/>
          <p:nvPr/>
        </p:nvSpPr>
        <p:spPr>
          <a:xfrm>
            <a:off x="231261" y="623551"/>
            <a:ext cx="2067331" cy="529809"/>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第二阶段：失败</a:t>
            </a:r>
            <a:endParaRPr lang="en-US" sz="1500" dirty="0"/>
          </a:p>
        </p:txBody>
      </p:sp>
      <p:pic>
        <p:nvPicPr>
          <p:cNvPr id="6" name="Object 5" descr="https://fynotefile.oss-cn-zhangjiakou.aliyuncs.com/fynote/fyfile/15647/109514/8714296da86047d8bc5ce5af11f26bd4.png">    </p:cNvPr>
          <p:cNvPicPr>
            <a:picLocks noChangeAspect="1"/>
          </p:cNvPicPr>
          <p:nvPr/>
        </p:nvPicPr>
        <p:blipFill>
          <a:blip r:embed="rId4"/>
          <a:stretch>
            <a:fillRect/>
          </a:stretch>
        </p:blipFill>
        <p:spPr>
          <a:xfrm>
            <a:off x="312834" y="1283468"/>
            <a:ext cx="8138518" cy="38600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109514/5e79b37cf2cf47e99f6759727b05fcb0.png">    </p:cNvPr>
          <p:cNvPicPr>
            <a:picLocks noChangeAspect="1"/>
          </p:cNvPicPr>
          <p:nvPr/>
        </p:nvPicPr>
        <p:blipFill>
          <a:blip r:embed="rId4"/>
          <a:stretch>
            <a:fillRect/>
          </a:stretch>
        </p:blipFill>
        <p:spPr>
          <a:xfrm>
            <a:off x="1138715" y="874580"/>
            <a:ext cx="7772968" cy="4378029"/>
          </a:xfrm>
          <a:prstGeom prst="rect">
            <a:avLst/>
          </a:prstGeom>
        </p:spPr>
      </p:pic>
      <p:sp>
        <p:nvSpPr>
          <p:cNvPr id="5" name="Object4"/>
          <p:cNvSpPr/>
          <p:nvPr/>
        </p:nvSpPr>
        <p:spPr>
          <a:xfrm>
            <a:off x="115103" y="530625"/>
            <a:ext cx="1556233" cy="483346"/>
          </a:xfrm>
          <a:custGeom>
            <a:avLst/>
            <a:gdLst/>
            <a:ahLst/>
            <a:cxnLst/>
            <a:rect l="l" t="t" r="r" b="b"/>
            <a:pathLst>
              <a:path w="1556233" h="483346">
                <a:moveTo>
                  <a:pt x="0" y="0"/>
                </a:moveTo>
                <a:lnTo>
                  <a:pt x="1089363" y="0"/>
                </a:lnTo>
                <a:quadBezTo>
                  <a:pt x="1556233" y="0"/>
                  <a:pt x="1556233" y="145004"/>
                </a:quadBezTo>
                <a:lnTo>
                  <a:pt x="1556233" y="483346"/>
                </a:lnTo>
                <a:lnTo>
                  <a:pt x="466870" y="483346"/>
                </a:lnTo>
                <a:quadBezTo>
                  <a:pt x="0" y="483346"/>
                  <a:pt x="0" y="338342"/>
                </a:quadBezTo>
                <a:lnTo>
                  <a:pt x="0" y="0"/>
                </a:lnTo>
                <a:close/>
              </a:path>
            </a:pathLst>
          </a:custGeom>
          <a:solidFill>
            <a:srgbClr val="EC3447"/>
          </a:solidFill>
          <a:ln/>
        </p:spPr>
      </p:sp>
      <p:sp>
        <p:nvSpPr>
          <p:cNvPr id="6" name="Object5"/>
          <p:cNvSpPr/>
          <p:nvPr/>
        </p:nvSpPr>
        <p:spPr>
          <a:xfrm>
            <a:off x="115103" y="530625"/>
            <a:ext cx="1556233" cy="483346"/>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整体流程</a:t>
            </a:r>
            <a:endParaRPr lang="en-US"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68943" y="1575054"/>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十、多数据源分布式事务</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08909" y="761440"/>
            <a:ext cx="776271" cy="418316"/>
          </a:xfrm>
          <a:custGeom>
            <a:avLst/>
            <a:gdLst/>
            <a:ahLst/>
            <a:cxnLst/>
            <a:rect l="l" t="t" r="r" b="b"/>
            <a:pathLst>
              <a:path w="776271" h="418316">
                <a:moveTo>
                  <a:pt x="0" y="0"/>
                </a:moveTo>
                <a:lnTo>
                  <a:pt x="543390" y="0"/>
                </a:lnTo>
                <a:quadBezTo>
                  <a:pt x="776271" y="0"/>
                  <a:pt x="776271" y="125495"/>
                </a:quadBezTo>
                <a:lnTo>
                  <a:pt x="776271" y="418316"/>
                </a:lnTo>
                <a:lnTo>
                  <a:pt x="232881" y="418316"/>
                </a:lnTo>
                <a:quadBezTo>
                  <a:pt x="0" y="418316"/>
                  <a:pt x="0" y="292821"/>
                </a:quadBezTo>
                <a:lnTo>
                  <a:pt x="0" y="0"/>
                </a:lnTo>
                <a:close/>
              </a:path>
            </a:pathLst>
          </a:custGeom>
          <a:solidFill>
            <a:srgbClr val="EC3447"/>
          </a:solidFill>
          <a:ln/>
        </p:spPr>
      </p:sp>
      <p:sp>
        <p:nvSpPr>
          <p:cNvPr id="5" name="Object4"/>
          <p:cNvSpPr/>
          <p:nvPr/>
        </p:nvSpPr>
        <p:spPr>
          <a:xfrm>
            <a:off x="408909" y="761440"/>
            <a:ext cx="776271" cy="418316"/>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ACID</a:t>
            </a:r>
            <a:endParaRPr lang="en-US" sz="1500" dirty="0"/>
          </a:p>
        </p:txBody>
      </p:sp>
      <p:sp>
        <p:nvSpPr>
          <p:cNvPr id="6" name="Object5"/>
          <p:cNvSpPr/>
          <p:nvPr/>
        </p:nvSpPr>
        <p:spPr>
          <a:xfrm>
            <a:off x="793413" y="1429131"/>
            <a:ext cx="6664858" cy="2295144"/>
          </a:xfrm>
          <a:prstGeom prst="rect">
            <a:avLst/>
          </a:prstGeom>
          <a:noFill/>
          <a:ln/>
        </p:spPr>
        <p:txBody>
          <a:bodyPr wrap="square" rtlCol="0" anchor="ctr"/>
          <a:lstStyle/>
          <a:p>
            <a:r>
              <a:rPr lang="en-US" sz="2700" b="1" dirty="0">
                <a:solidFill>
                  <a:srgbClr val="333333"/>
                </a:solidFill>
                <a:latin typeface="Microsoft Yahei" pitchFamily="34" charset="0"/>
                <a:ea typeface="Microsoft Yahei" pitchFamily="34" charset="-122"/>
                <a:cs typeface="Microsoft Yahei" pitchFamily="34" charset="-120"/>
              </a:rPr>
              <a:t>▷ A（Atomic）：原子性</a:t>
            </a:r>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 C（Consistency）：一致性</a:t>
            </a:r>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 I（Isolation）：隔离性，</a:t>
            </a:r>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 D（Durability）：持久性</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pic>
        <p:nvPicPr>
          <p:cNvPr id="4" name="Object 3" descr="https://fynotefile.oss-cn-zhangjiakou.aliyuncs.com/fynote/fyfile/15647/109514/45e8a4f9989b4153b48e9c165adec61c.png">    </p:cNvPr>
          <p:cNvPicPr>
            <a:picLocks noChangeAspect="1"/>
          </p:cNvPicPr>
          <p:nvPr/>
        </p:nvPicPr>
        <p:blipFill>
          <a:blip r:embed="rId4"/>
          <a:stretch>
            <a:fillRect/>
          </a:stretch>
        </p:blipFill>
        <p:spPr>
          <a:xfrm>
            <a:off x="858334" y="478853"/>
            <a:ext cx="7726436" cy="456678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十、接入微服务应用</a:t>
            </a:r>
            <a:endParaRPr lang="en-US" sz="15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十一、SeataXA 模式设计思路</a:t>
            </a:r>
            <a:endParaRPr lang="en-US" sz="15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08909" y="761440"/>
            <a:ext cx="776271" cy="418316"/>
          </a:xfrm>
          <a:custGeom>
            <a:avLst/>
            <a:gdLst/>
            <a:ahLst/>
            <a:cxnLst/>
            <a:rect l="l" t="t" r="r" b="b"/>
            <a:pathLst>
              <a:path w="776271" h="418316">
                <a:moveTo>
                  <a:pt x="0" y="0"/>
                </a:moveTo>
                <a:lnTo>
                  <a:pt x="543390" y="0"/>
                </a:lnTo>
                <a:quadBezTo>
                  <a:pt x="776271" y="0"/>
                  <a:pt x="776271" y="125495"/>
                </a:quadBezTo>
                <a:lnTo>
                  <a:pt x="776271" y="418316"/>
                </a:lnTo>
                <a:lnTo>
                  <a:pt x="232881" y="418316"/>
                </a:lnTo>
                <a:quadBezTo>
                  <a:pt x="0" y="418316"/>
                  <a:pt x="0" y="292821"/>
                </a:quadBezTo>
                <a:lnTo>
                  <a:pt x="0" y="0"/>
                </a:lnTo>
                <a:close/>
              </a:path>
            </a:pathLst>
          </a:custGeom>
          <a:solidFill>
            <a:srgbClr val="EC3447"/>
          </a:solidFill>
          <a:ln/>
        </p:spPr>
      </p:sp>
      <p:sp>
        <p:nvSpPr>
          <p:cNvPr id="5" name="Object4"/>
          <p:cNvSpPr/>
          <p:nvPr/>
        </p:nvSpPr>
        <p:spPr>
          <a:xfrm>
            <a:off x="408909" y="761440"/>
            <a:ext cx="776271" cy="418316"/>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前提</a:t>
            </a:r>
            <a:endParaRPr lang="en-US" sz="1500" dirty="0"/>
          </a:p>
        </p:txBody>
      </p:sp>
      <p:pic>
        <p:nvPicPr>
          <p:cNvPr id="6" name="Object 5" descr="https://fynotefile.oss-cn-zhangjiakou.aliyuncs.com/fynote/fyfile/15647/195327/a5b2a5fa667746d3a8f8d2a663de21ab.png">    </p:cNvPr>
          <p:cNvPicPr>
            <a:picLocks noChangeAspect="1"/>
          </p:cNvPicPr>
          <p:nvPr/>
        </p:nvPicPr>
        <p:blipFill>
          <a:blip r:embed="rId4"/>
          <a:stretch>
            <a:fillRect/>
          </a:stretch>
        </p:blipFill>
        <p:spPr>
          <a:xfrm>
            <a:off x="858334" y="1447038"/>
            <a:ext cx="5449824" cy="112471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40252" y="613664"/>
            <a:ext cx="1236163" cy="474958"/>
          </a:xfrm>
          <a:custGeom>
            <a:avLst/>
            <a:gdLst/>
            <a:ahLst/>
            <a:cxnLst/>
            <a:rect l="l" t="t" r="r" b="b"/>
            <a:pathLst>
              <a:path w="1236163" h="474958">
                <a:moveTo>
                  <a:pt x="0" y="0"/>
                </a:moveTo>
                <a:lnTo>
                  <a:pt x="865314" y="0"/>
                </a:lnTo>
                <a:quadBezTo>
                  <a:pt x="1236163" y="0"/>
                  <a:pt x="1236163" y="142488"/>
                </a:quadBezTo>
                <a:lnTo>
                  <a:pt x="1236163" y="474958"/>
                </a:lnTo>
                <a:lnTo>
                  <a:pt x="370849" y="474958"/>
                </a:lnTo>
                <a:quadBezTo>
                  <a:pt x="0" y="474958"/>
                  <a:pt x="0" y="332471"/>
                </a:quadBezTo>
                <a:lnTo>
                  <a:pt x="0" y="0"/>
                </a:lnTo>
                <a:close/>
              </a:path>
            </a:pathLst>
          </a:custGeom>
          <a:solidFill>
            <a:srgbClr val="EC3447"/>
          </a:solidFill>
          <a:ln/>
        </p:spPr>
      </p:sp>
      <p:sp>
        <p:nvSpPr>
          <p:cNvPr id="5" name="Object4"/>
          <p:cNvSpPr/>
          <p:nvPr/>
        </p:nvSpPr>
        <p:spPr>
          <a:xfrm>
            <a:off x="240252" y="613664"/>
            <a:ext cx="1236163" cy="474958"/>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运行机制</a:t>
            </a:r>
            <a:endParaRPr lang="en-US" sz="1500" dirty="0"/>
          </a:p>
        </p:txBody>
      </p:sp>
      <p:pic>
        <p:nvPicPr>
          <p:cNvPr id="6" name="Object 5" descr="https://fynotefile.oss-cn-zhangjiakou.aliyuncs.com/fynote/fyfile/15647/195327/f5c434af6a0e462194d12a9b8c395a4f.png">    </p:cNvPr>
          <p:cNvPicPr>
            <a:picLocks noChangeAspect="1"/>
          </p:cNvPicPr>
          <p:nvPr/>
        </p:nvPicPr>
        <p:blipFill>
          <a:blip r:embed="rId4"/>
          <a:stretch>
            <a:fillRect/>
          </a:stretch>
        </p:blipFill>
        <p:spPr>
          <a:xfrm>
            <a:off x="1582142" y="237301"/>
            <a:ext cx="7403523"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08909" y="761440"/>
            <a:ext cx="1250873" cy="487528"/>
          </a:xfrm>
          <a:custGeom>
            <a:avLst/>
            <a:gdLst/>
            <a:ahLst/>
            <a:cxnLst/>
            <a:rect l="l" t="t" r="r" b="b"/>
            <a:pathLst>
              <a:path w="1250873" h="487528">
                <a:moveTo>
                  <a:pt x="0" y="0"/>
                </a:moveTo>
                <a:lnTo>
                  <a:pt x="875611" y="0"/>
                </a:lnTo>
                <a:quadBezTo>
                  <a:pt x="1250873" y="0"/>
                  <a:pt x="1250873" y="146259"/>
                </a:quadBezTo>
                <a:lnTo>
                  <a:pt x="1250873" y="487528"/>
                </a:lnTo>
                <a:lnTo>
                  <a:pt x="375262" y="487528"/>
                </a:lnTo>
                <a:quadBezTo>
                  <a:pt x="0" y="487528"/>
                  <a:pt x="0" y="341270"/>
                </a:quadBezTo>
                <a:lnTo>
                  <a:pt x="0" y="0"/>
                </a:lnTo>
                <a:close/>
              </a:path>
            </a:pathLst>
          </a:custGeom>
          <a:solidFill>
            <a:srgbClr val="EC3447"/>
          </a:solidFill>
          <a:ln/>
        </p:spPr>
      </p:sp>
      <p:sp>
        <p:nvSpPr>
          <p:cNvPr id="5" name="Object4"/>
          <p:cNvSpPr/>
          <p:nvPr/>
        </p:nvSpPr>
        <p:spPr>
          <a:xfrm>
            <a:off x="408909" y="761440"/>
            <a:ext cx="1250873" cy="487528"/>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两阶段过程</a:t>
            </a:r>
            <a:endParaRPr lang="en-US" sz="1500" dirty="0"/>
          </a:p>
        </p:txBody>
      </p:sp>
      <p:pic>
        <p:nvPicPr>
          <p:cNvPr id="6" name="Object 5" descr="https://fynotefile.oss-cn-zhangjiakou.aliyuncs.com/fynote/fyfile/15647/195327/09e81794f81244b7a675df4e850ca94f.png">    </p:cNvPr>
          <p:cNvPicPr>
            <a:picLocks noChangeAspect="1"/>
          </p:cNvPicPr>
          <p:nvPr/>
        </p:nvPicPr>
        <p:blipFill>
          <a:blip r:embed="rId4"/>
          <a:stretch>
            <a:fillRect/>
          </a:stretch>
        </p:blipFill>
        <p:spPr>
          <a:xfrm>
            <a:off x="286739" y="1483708"/>
            <a:ext cx="8273896" cy="20048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408909" y="761440"/>
            <a:ext cx="1814463" cy="536966"/>
          </a:xfrm>
          <a:custGeom>
            <a:avLst/>
            <a:gdLst/>
            <a:ahLst/>
            <a:cxnLst/>
            <a:rect l="l" t="t" r="r" b="b"/>
            <a:pathLst>
              <a:path w="1814463" h="536966">
                <a:moveTo>
                  <a:pt x="0" y="0"/>
                </a:moveTo>
                <a:lnTo>
                  <a:pt x="1270124" y="0"/>
                </a:lnTo>
                <a:quadBezTo>
                  <a:pt x="1814463" y="0"/>
                  <a:pt x="1814463" y="161090"/>
                </a:quadBezTo>
                <a:lnTo>
                  <a:pt x="1814463" y="536966"/>
                </a:lnTo>
                <a:lnTo>
                  <a:pt x="544339" y="536966"/>
                </a:lnTo>
                <a:quadBezTo>
                  <a:pt x="0" y="536966"/>
                  <a:pt x="0" y="375876"/>
                </a:quadBezTo>
                <a:lnTo>
                  <a:pt x="0" y="0"/>
                </a:lnTo>
                <a:close/>
              </a:path>
            </a:pathLst>
          </a:custGeom>
          <a:solidFill>
            <a:srgbClr val="EC3447"/>
          </a:solidFill>
          <a:ln/>
        </p:spPr>
      </p:sp>
      <p:sp>
        <p:nvSpPr>
          <p:cNvPr id="5" name="Object4"/>
          <p:cNvSpPr/>
          <p:nvPr/>
        </p:nvSpPr>
        <p:spPr>
          <a:xfrm>
            <a:off x="408909" y="761440"/>
            <a:ext cx="1814463" cy="536966"/>
          </a:xfrm>
          <a:prstGeom prst="rect">
            <a:avLst/>
          </a:prstGeom>
          <a:noFill/>
          <a:ln/>
        </p:spPr>
        <p:txBody>
          <a:bodyPr wrap="square" rtlCol="0" anchor="t"/>
          <a:lstStyle/>
          <a:p>
            <a:r>
              <a:rPr lang="en-US" sz="100" b="1" dirty="0">
                <a:solidFill>
                  <a:srgbClr val="EEEAEA"/>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XA模式使用</a:t>
            </a:r>
            <a:endParaRPr lang="en-US" sz="1500" dirty="0"/>
          </a:p>
        </p:txBody>
      </p:sp>
      <p:pic>
        <p:nvPicPr>
          <p:cNvPr id="6" name="Object 5" descr="https://fynotefile.oss-cn-zhangjiakou.aliyuncs.com/fynote/fyfile/15647/195327/331d2fd96bdf4fe0a63d04c015e302c4.png">    </p:cNvPr>
          <p:cNvPicPr>
            <a:picLocks noChangeAspect="1"/>
          </p:cNvPicPr>
          <p:nvPr/>
        </p:nvPicPr>
        <p:blipFill>
          <a:blip r:embed="rId4"/>
          <a:stretch>
            <a:fillRect/>
          </a:stretch>
        </p:blipFill>
        <p:spPr>
          <a:xfrm>
            <a:off x="185060" y="1347844"/>
            <a:ext cx="9144000" cy="30141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79246" y="652677"/>
            <a:ext cx="2565916" cy="477641"/>
          </a:xfrm>
          <a:custGeom>
            <a:avLst/>
            <a:gdLst/>
            <a:ahLst/>
            <a:cxnLst/>
            <a:rect l="l" t="t" r="r" b="b"/>
            <a:pathLst>
              <a:path w="2565916" h="477641">
                <a:moveTo>
                  <a:pt x="0" y="0"/>
                </a:moveTo>
                <a:lnTo>
                  <a:pt x="1796141" y="0"/>
                </a:lnTo>
                <a:quadBezTo>
                  <a:pt x="2565916" y="0"/>
                  <a:pt x="2565916" y="143292"/>
                </a:quadBezTo>
                <a:lnTo>
                  <a:pt x="2565916" y="477641"/>
                </a:lnTo>
                <a:lnTo>
                  <a:pt x="769775" y="477641"/>
                </a:lnTo>
                <a:quadBezTo>
                  <a:pt x="0" y="477641"/>
                  <a:pt x="0" y="334349"/>
                </a:quadBezTo>
                <a:lnTo>
                  <a:pt x="0" y="0"/>
                </a:lnTo>
                <a:close/>
              </a:path>
            </a:pathLst>
          </a:custGeom>
          <a:solidFill>
            <a:srgbClr val="EC3447"/>
          </a:solidFill>
          <a:ln/>
        </p:spPr>
      </p:sp>
      <p:sp>
        <p:nvSpPr>
          <p:cNvPr id="5" name="Object4"/>
          <p:cNvSpPr/>
          <p:nvPr/>
        </p:nvSpPr>
        <p:spPr>
          <a:xfrm>
            <a:off x="379246" y="652677"/>
            <a:ext cx="2565916" cy="477641"/>
          </a:xfrm>
          <a:prstGeom prst="rect">
            <a:avLst/>
          </a:prstGeom>
          <a:noFill/>
          <a:ln/>
        </p:spPr>
        <p:txBody>
          <a:bodyPr wrap="square" rtlCol="0" anchor="t"/>
          <a:lstStyle/>
          <a:p>
            <a:r>
              <a:rPr lang="en-US" sz="100" b="1" dirty="0">
                <a:solidFill>
                  <a:srgbClr val="FFFFFF"/>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Seata XA模式优势</a:t>
            </a:r>
            <a:endParaRPr lang="en-US" sz="1500" dirty="0"/>
          </a:p>
        </p:txBody>
      </p:sp>
      <p:pic>
        <p:nvPicPr>
          <p:cNvPr id="6" name="Object 5" descr="https://fynotefile.oss-cn-zhangjiakou.aliyuncs.com/fynote/fyfile/15647/195327/f6329318601840e8ad4d9db9ef47dcee.png">    </p:cNvPr>
          <p:cNvPicPr>
            <a:picLocks noChangeAspect="1"/>
          </p:cNvPicPr>
          <p:nvPr/>
        </p:nvPicPr>
        <p:blipFill>
          <a:blip r:embed="rId4"/>
          <a:stretch>
            <a:fillRect/>
          </a:stretch>
        </p:blipFill>
        <p:spPr>
          <a:xfrm>
            <a:off x="425196" y="1346454"/>
            <a:ext cx="8293608" cy="245059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5928632"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十二、Seata TCC 模式设计思路</a:t>
            </a:r>
            <a:endParaRPr lang="en-US" sz="1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495356" cy="425521"/>
          </a:xfrm>
          <a:custGeom>
            <a:avLst/>
            <a:gdLst/>
            <a:ahLst/>
            <a:cxnLst/>
            <a:rect l="l" t="t" r="r" b="b"/>
            <a:pathLst>
              <a:path w="1495356" h="425521">
                <a:moveTo>
                  <a:pt x="0" y="0"/>
                </a:moveTo>
                <a:lnTo>
                  <a:pt x="1046749" y="0"/>
                </a:lnTo>
                <a:quadBezTo>
                  <a:pt x="1495356" y="0"/>
                  <a:pt x="1495356" y="127656"/>
                </a:quadBezTo>
                <a:lnTo>
                  <a:pt x="1495356" y="425521"/>
                </a:lnTo>
                <a:lnTo>
                  <a:pt x="448607" y="425521"/>
                </a:lnTo>
                <a:quadBezTo>
                  <a:pt x="0" y="425521"/>
                  <a:pt x="0" y="297865"/>
                </a:quadBezTo>
                <a:lnTo>
                  <a:pt x="0" y="0"/>
                </a:lnTo>
                <a:close/>
              </a:path>
            </a:pathLst>
          </a:custGeom>
          <a:solidFill>
            <a:srgbClr val="EC3447"/>
          </a:solidFill>
          <a:ln/>
        </p:spPr>
      </p:sp>
      <p:sp>
        <p:nvSpPr>
          <p:cNvPr id="5" name="Object4"/>
          <p:cNvSpPr/>
          <p:nvPr/>
        </p:nvSpPr>
        <p:spPr>
          <a:xfrm>
            <a:off x="345978" y="623551"/>
            <a:ext cx="1495356" cy="425521"/>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基本机制</a:t>
            </a:r>
            <a:endParaRPr lang="en-US" sz="1500" dirty="0"/>
          </a:p>
        </p:txBody>
      </p:sp>
      <p:pic>
        <p:nvPicPr>
          <p:cNvPr id="6" name="Object 5" descr="https://fynotefile.oss-cn-zhangjiakou.aliyuncs.com/fynote/fyfile/15647/109514/f64a6ad5624a47fea71f59b8bacdf322.png">    </p:cNvPr>
          <p:cNvPicPr>
            <a:picLocks noChangeAspect="1"/>
          </p:cNvPicPr>
          <p:nvPr/>
        </p:nvPicPr>
        <p:blipFill>
          <a:blip r:embed="rId4"/>
          <a:stretch>
            <a:fillRect/>
          </a:stretch>
        </p:blipFill>
        <p:spPr>
          <a:xfrm>
            <a:off x="1899858" y="478853"/>
            <a:ext cx="6662449" cy="43578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二、什么是分布式事务</a:t>
            </a:r>
            <a:endParaRPr lang="en-US" sz="1500" dirty="0"/>
          </a:p>
        </p:txBody>
      </p:sp>
      <p:sp>
        <p:nvSpPr>
          <p:cNvPr id="5" name="Object4"/>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1401208" cy="460596"/>
          </a:xfrm>
          <a:custGeom>
            <a:avLst/>
            <a:gdLst/>
            <a:ahLst/>
            <a:cxnLst/>
            <a:rect l="l" t="t" r="r" b="b"/>
            <a:pathLst>
              <a:path w="1401208" h="460596">
                <a:moveTo>
                  <a:pt x="0" y="0"/>
                </a:moveTo>
                <a:lnTo>
                  <a:pt x="980846" y="0"/>
                </a:lnTo>
                <a:quadBezTo>
                  <a:pt x="1401208" y="0"/>
                  <a:pt x="1401208" y="138179"/>
                </a:quadBezTo>
                <a:lnTo>
                  <a:pt x="1401208" y="460596"/>
                </a:lnTo>
                <a:lnTo>
                  <a:pt x="420362" y="460596"/>
                </a:lnTo>
                <a:quadBezTo>
                  <a:pt x="0" y="460596"/>
                  <a:pt x="0" y="322417"/>
                </a:quadBezTo>
                <a:lnTo>
                  <a:pt x="0" y="0"/>
                </a:lnTo>
                <a:close/>
              </a:path>
            </a:pathLst>
          </a:custGeom>
          <a:solidFill>
            <a:srgbClr val="EC3447"/>
          </a:solidFill>
          <a:ln/>
        </p:spPr>
      </p:sp>
      <p:sp>
        <p:nvSpPr>
          <p:cNvPr id="5" name="Object4"/>
          <p:cNvSpPr/>
          <p:nvPr/>
        </p:nvSpPr>
        <p:spPr>
          <a:xfrm>
            <a:off x="231261" y="623551"/>
            <a:ext cx="1401208" cy="460596"/>
          </a:xfrm>
          <a:prstGeom prst="rect">
            <a:avLst/>
          </a:prstGeom>
          <a:noFill/>
          <a:ln/>
        </p:spPr>
        <p:txBody>
          <a:bodyPr wrap="square" rtlCol="0" anchor="t"/>
          <a:lstStyle/>
          <a:p>
            <a:r>
              <a:rPr lang="en-US" sz="100" b="1" dirty="0">
                <a:solidFill>
                  <a:srgbClr val="FFFFFF"/>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执行流程</a:t>
            </a:r>
            <a:endParaRPr lang="en-US" sz="1500" dirty="0"/>
          </a:p>
        </p:txBody>
      </p:sp>
      <p:pic>
        <p:nvPicPr>
          <p:cNvPr id="6" name="Object 5" descr="https://fynotefile.oss-cn-zhangjiakou.aliyuncs.com/fynote/fyfile/15647/109514/43ffdb542019485a9b48848c46a86ee6.png">    </p:cNvPr>
          <p:cNvPicPr>
            <a:picLocks noChangeAspect="1"/>
          </p:cNvPicPr>
          <p:nvPr/>
        </p:nvPicPr>
        <p:blipFill>
          <a:blip r:embed="rId4"/>
          <a:stretch>
            <a:fillRect/>
          </a:stretch>
        </p:blipFill>
        <p:spPr>
          <a:xfrm>
            <a:off x="1531608" y="623551"/>
            <a:ext cx="7799832" cy="440740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2345685" cy="474958"/>
          </a:xfrm>
          <a:custGeom>
            <a:avLst/>
            <a:gdLst/>
            <a:ahLst/>
            <a:cxnLst/>
            <a:rect l="l" t="t" r="r" b="b"/>
            <a:pathLst>
              <a:path w="2345685" h="474958">
                <a:moveTo>
                  <a:pt x="0" y="0"/>
                </a:moveTo>
                <a:lnTo>
                  <a:pt x="1641979" y="0"/>
                </a:lnTo>
                <a:quadBezTo>
                  <a:pt x="2345685" y="0"/>
                  <a:pt x="2345685" y="142488"/>
                </a:quadBezTo>
                <a:lnTo>
                  <a:pt x="2345685" y="474958"/>
                </a:lnTo>
                <a:lnTo>
                  <a:pt x="703705" y="474958"/>
                </a:lnTo>
                <a:quadBezTo>
                  <a:pt x="0" y="474958"/>
                  <a:pt x="0" y="332471"/>
                </a:quadBezTo>
                <a:lnTo>
                  <a:pt x="0" y="0"/>
                </a:lnTo>
                <a:close/>
              </a:path>
            </a:pathLst>
          </a:custGeom>
          <a:solidFill>
            <a:srgbClr val="EC3447"/>
          </a:solidFill>
          <a:ln/>
        </p:spPr>
      </p:sp>
      <p:sp>
        <p:nvSpPr>
          <p:cNvPr id="5" name="Object4"/>
          <p:cNvSpPr/>
          <p:nvPr/>
        </p:nvSpPr>
        <p:spPr>
          <a:xfrm>
            <a:off x="345978" y="623551"/>
            <a:ext cx="2345685" cy="474958"/>
          </a:xfrm>
          <a:prstGeom prst="rect">
            <a:avLst/>
          </a:prstGeom>
          <a:noFill/>
          <a:ln/>
        </p:spPr>
        <p:txBody>
          <a:bodyPr wrap="square" rtlCol="0" anchor="t"/>
          <a:lstStyle/>
          <a:p>
            <a:r>
              <a:rPr lang="en-US" sz="100" b="1" dirty="0">
                <a:solidFill>
                  <a:srgbClr val="FFFFFF"/>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TCC和XA的区别</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bc14212571fd42fdb001f5b44265007a.png">    </p:cNvPr>
          <p:cNvPicPr>
            <a:picLocks noChangeAspect="1"/>
          </p:cNvPicPr>
          <p:nvPr/>
        </p:nvPicPr>
        <p:blipFill>
          <a:blip r:embed="rId4"/>
          <a:stretch>
            <a:fillRect/>
          </a:stretch>
        </p:blipFill>
        <p:spPr>
          <a:xfrm>
            <a:off x="415191" y="1172338"/>
            <a:ext cx="7868507" cy="303803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2345685" cy="474958"/>
          </a:xfrm>
          <a:custGeom>
            <a:avLst/>
            <a:gdLst/>
            <a:ahLst/>
            <a:cxnLst/>
            <a:rect l="l" t="t" r="r" b="b"/>
            <a:pathLst>
              <a:path w="2345685" h="474958">
                <a:moveTo>
                  <a:pt x="0" y="0"/>
                </a:moveTo>
                <a:lnTo>
                  <a:pt x="1641979" y="0"/>
                </a:lnTo>
                <a:quadBezTo>
                  <a:pt x="2345685" y="0"/>
                  <a:pt x="2345685" y="142488"/>
                </a:quadBezTo>
                <a:lnTo>
                  <a:pt x="2345685" y="474958"/>
                </a:lnTo>
                <a:lnTo>
                  <a:pt x="703705" y="474958"/>
                </a:lnTo>
                <a:quadBezTo>
                  <a:pt x="0" y="474958"/>
                  <a:pt x="0" y="332471"/>
                </a:quadBezTo>
                <a:lnTo>
                  <a:pt x="0" y="0"/>
                </a:lnTo>
                <a:close/>
              </a:path>
            </a:pathLst>
          </a:custGeom>
          <a:solidFill>
            <a:srgbClr val="EC3447"/>
          </a:solidFill>
          <a:ln/>
        </p:spPr>
      </p:sp>
      <p:sp>
        <p:nvSpPr>
          <p:cNvPr id="5" name="Object4"/>
          <p:cNvSpPr/>
          <p:nvPr/>
        </p:nvSpPr>
        <p:spPr>
          <a:xfrm>
            <a:off x="345978" y="623551"/>
            <a:ext cx="2345685" cy="474958"/>
          </a:xfrm>
          <a:prstGeom prst="rect">
            <a:avLst/>
          </a:prstGeom>
          <a:noFill/>
          <a:ln/>
        </p:spPr>
        <p:txBody>
          <a:bodyPr wrap="square" rtlCol="0" anchor="t"/>
          <a:lstStyle/>
          <a:p>
            <a:r>
              <a:rPr lang="en-US" sz="100" b="1" dirty="0">
                <a:solidFill>
                  <a:srgbClr val="FFFFFF"/>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TCC存在的问题</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sp>
        <p:nvSpPr>
          <p:cNvPr id="7" name="Object6"/>
          <p:cNvSpPr/>
          <p:nvPr/>
        </p:nvSpPr>
        <p:spPr>
          <a:xfrm>
            <a:off x="714154" y="1654098"/>
            <a:ext cx="1977509" cy="1246584"/>
          </a:xfrm>
          <a:prstGeom prst="rect">
            <a:avLst/>
          </a:prstGeom>
          <a:noFill/>
          <a:ln/>
        </p:spPr>
        <p:txBody>
          <a:bodyPr wrap="square" rtlCol="0" anchor="ctr"/>
          <a:lstStyle/>
          <a:p>
            <a:r>
              <a:rPr lang="en-US" sz="100" b="1" dirty="0">
                <a:solidFill>
                  <a:srgbClr val="333333"/>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1、空回滚</a:t>
            </a:r>
            <a:r>
              <a:rPr lang="en-US" sz="100" b="1" dirty="0">
                <a:solidFill>
                  <a:srgbClr val="333333"/>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2、幂等问题</a:t>
            </a:r>
            <a:r>
              <a:rPr lang="en-US" sz="100" b="1" dirty="0">
                <a:solidFill>
                  <a:srgbClr val="333333"/>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4、悬挂问题</a:t>
            </a:r>
            <a:endParaRPr lang="en-US" sz="1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961429" cy="435408"/>
          </a:xfrm>
          <a:custGeom>
            <a:avLst/>
            <a:gdLst/>
            <a:ahLst/>
            <a:cxnLst/>
            <a:rect l="l" t="t" r="r" b="b"/>
            <a:pathLst>
              <a:path w="961429" h="435408">
                <a:moveTo>
                  <a:pt x="0" y="0"/>
                </a:moveTo>
                <a:lnTo>
                  <a:pt x="673000" y="0"/>
                </a:lnTo>
                <a:quadBezTo>
                  <a:pt x="961429" y="0"/>
                  <a:pt x="961429" y="130622"/>
                </a:quadBezTo>
                <a:lnTo>
                  <a:pt x="961429" y="435408"/>
                </a:lnTo>
                <a:lnTo>
                  <a:pt x="288429" y="435408"/>
                </a:lnTo>
                <a:quadBezTo>
                  <a:pt x="0" y="435408"/>
                  <a:pt x="0" y="304786"/>
                </a:quadBezTo>
                <a:lnTo>
                  <a:pt x="0" y="0"/>
                </a:lnTo>
                <a:close/>
              </a:path>
            </a:pathLst>
          </a:custGeom>
          <a:solidFill>
            <a:srgbClr val="EC3447"/>
          </a:solidFill>
          <a:ln/>
        </p:spPr>
      </p:sp>
      <p:sp>
        <p:nvSpPr>
          <p:cNvPr id="5" name="Object4"/>
          <p:cNvSpPr/>
          <p:nvPr/>
        </p:nvSpPr>
        <p:spPr>
          <a:xfrm>
            <a:off x="345978" y="623551"/>
            <a:ext cx="961429" cy="435408"/>
          </a:xfrm>
          <a:prstGeom prst="rect">
            <a:avLst/>
          </a:prstGeom>
          <a:noFill/>
          <a:ln/>
        </p:spPr>
        <p:txBody>
          <a:bodyPr wrap="square" rtlCol="0" anchor="t"/>
          <a:lstStyle/>
          <a:p>
            <a:r>
              <a:rPr lang="en-US" sz="100" b="1" dirty="0">
                <a:solidFill>
                  <a:srgbClr val="F0E7E7"/>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空回滚</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4724dbeb7d7f4a2d9e9b237d6766c3c9.png">    </p:cNvPr>
          <p:cNvPicPr>
            <a:picLocks noChangeAspect="1"/>
          </p:cNvPicPr>
          <p:nvPr/>
        </p:nvPicPr>
        <p:blipFill>
          <a:blip r:embed="rId4"/>
          <a:stretch>
            <a:fillRect/>
          </a:stretch>
        </p:blipFill>
        <p:spPr>
          <a:xfrm>
            <a:off x="1934999" y="478853"/>
            <a:ext cx="5570004" cy="441468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999621" cy="514509"/>
          </a:xfrm>
          <a:custGeom>
            <a:avLst/>
            <a:gdLst/>
            <a:ahLst/>
            <a:cxnLst/>
            <a:rect l="l" t="t" r="r" b="b"/>
            <a:pathLst>
              <a:path w="1999621" h="514509">
                <a:moveTo>
                  <a:pt x="0" y="0"/>
                </a:moveTo>
                <a:lnTo>
                  <a:pt x="1399735" y="0"/>
                </a:lnTo>
                <a:quadBezTo>
                  <a:pt x="1999621" y="0"/>
                  <a:pt x="1999621" y="154353"/>
                </a:quadBezTo>
                <a:lnTo>
                  <a:pt x="1999621" y="514509"/>
                </a:lnTo>
                <a:lnTo>
                  <a:pt x="599886" y="514509"/>
                </a:lnTo>
                <a:quadBezTo>
                  <a:pt x="0" y="514509"/>
                  <a:pt x="0" y="360156"/>
                </a:quadBezTo>
                <a:lnTo>
                  <a:pt x="0" y="0"/>
                </a:lnTo>
                <a:close/>
              </a:path>
            </a:pathLst>
          </a:custGeom>
          <a:solidFill>
            <a:srgbClr val="EC3447"/>
          </a:solidFill>
          <a:ln/>
        </p:spPr>
      </p:sp>
      <p:sp>
        <p:nvSpPr>
          <p:cNvPr id="5" name="Object4"/>
          <p:cNvSpPr/>
          <p:nvPr/>
        </p:nvSpPr>
        <p:spPr>
          <a:xfrm>
            <a:off x="345978" y="623551"/>
            <a:ext cx="1999621" cy="514509"/>
          </a:xfrm>
          <a:prstGeom prst="rect">
            <a:avLst/>
          </a:prstGeom>
          <a:noFill/>
          <a:ln/>
        </p:spPr>
        <p:txBody>
          <a:bodyPr wrap="square" rtlCol="0" anchor="t"/>
          <a:lstStyle/>
          <a:p>
            <a:r>
              <a:rPr lang="en-US" sz="100" b="1" dirty="0">
                <a:solidFill>
                  <a:srgbClr val="F0E7E7"/>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空回滚解决方案</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f9e913582c614707a25c4bd702c1a323.png">    </p:cNvPr>
          <p:cNvPicPr>
            <a:picLocks noChangeAspect="1"/>
          </p:cNvPicPr>
          <p:nvPr/>
        </p:nvPicPr>
        <p:blipFill>
          <a:blip r:embed="rId4"/>
          <a:stretch>
            <a:fillRect/>
          </a:stretch>
        </p:blipFill>
        <p:spPr>
          <a:xfrm>
            <a:off x="345978" y="1654098"/>
            <a:ext cx="8026708" cy="92913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185629" cy="465071"/>
          </a:xfrm>
          <a:custGeom>
            <a:avLst/>
            <a:gdLst/>
            <a:ahLst/>
            <a:cxnLst/>
            <a:rect l="l" t="t" r="r" b="b"/>
            <a:pathLst>
              <a:path w="1185629" h="465071">
                <a:moveTo>
                  <a:pt x="0" y="0"/>
                </a:moveTo>
                <a:lnTo>
                  <a:pt x="829941" y="0"/>
                </a:lnTo>
                <a:quadBezTo>
                  <a:pt x="1185629" y="0"/>
                  <a:pt x="1185629" y="139521"/>
                </a:quadBezTo>
                <a:lnTo>
                  <a:pt x="1185629" y="465071"/>
                </a:lnTo>
                <a:lnTo>
                  <a:pt x="355689" y="465071"/>
                </a:lnTo>
                <a:quadBezTo>
                  <a:pt x="0" y="465071"/>
                  <a:pt x="0" y="325550"/>
                </a:quadBezTo>
                <a:lnTo>
                  <a:pt x="0" y="0"/>
                </a:lnTo>
                <a:close/>
              </a:path>
            </a:pathLst>
          </a:custGeom>
          <a:solidFill>
            <a:srgbClr val="EC3447"/>
          </a:solidFill>
          <a:ln/>
        </p:spPr>
      </p:sp>
      <p:sp>
        <p:nvSpPr>
          <p:cNvPr id="5" name="Object4"/>
          <p:cNvSpPr/>
          <p:nvPr/>
        </p:nvSpPr>
        <p:spPr>
          <a:xfrm>
            <a:off x="345978" y="623551"/>
            <a:ext cx="1185629" cy="465071"/>
          </a:xfrm>
          <a:prstGeom prst="rect">
            <a:avLst/>
          </a:prstGeom>
          <a:noFill/>
          <a:ln/>
        </p:spPr>
        <p:txBody>
          <a:bodyPr wrap="square" rtlCol="0" anchor="t"/>
          <a:lstStyle/>
          <a:p>
            <a:r>
              <a:rPr lang="en-US" sz="100" b="1" dirty="0">
                <a:solidFill>
                  <a:srgbClr val="FCFCFC"/>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幂等问题</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1411373497bb4f1d9fe457b9f1bd0a44.png">    </p:cNvPr>
          <p:cNvPicPr>
            <a:picLocks noChangeAspect="1"/>
          </p:cNvPicPr>
          <p:nvPr/>
        </p:nvPicPr>
        <p:blipFill>
          <a:blip r:embed="rId4"/>
          <a:stretch>
            <a:fillRect/>
          </a:stretch>
        </p:blipFill>
        <p:spPr>
          <a:xfrm>
            <a:off x="1971786" y="406025"/>
            <a:ext cx="5665630" cy="451994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2055733" cy="455183"/>
          </a:xfrm>
          <a:custGeom>
            <a:avLst/>
            <a:gdLst/>
            <a:ahLst/>
            <a:cxnLst/>
            <a:rect l="l" t="t" r="r" b="b"/>
            <a:pathLst>
              <a:path w="2055733" h="455183">
                <a:moveTo>
                  <a:pt x="0" y="0"/>
                </a:moveTo>
                <a:lnTo>
                  <a:pt x="1439013" y="0"/>
                </a:lnTo>
                <a:quadBezTo>
                  <a:pt x="2055733" y="0"/>
                  <a:pt x="2055733" y="136555"/>
                </a:quadBezTo>
                <a:lnTo>
                  <a:pt x="2055733" y="455183"/>
                </a:lnTo>
                <a:lnTo>
                  <a:pt x="616720" y="455183"/>
                </a:lnTo>
                <a:quadBezTo>
                  <a:pt x="0" y="455183"/>
                  <a:pt x="0" y="318628"/>
                </a:quadBezTo>
                <a:lnTo>
                  <a:pt x="0" y="0"/>
                </a:lnTo>
                <a:close/>
              </a:path>
            </a:pathLst>
          </a:custGeom>
          <a:solidFill>
            <a:srgbClr val="EC3447"/>
          </a:solidFill>
          <a:ln/>
        </p:spPr>
      </p:sp>
      <p:sp>
        <p:nvSpPr>
          <p:cNvPr id="5" name="Object4"/>
          <p:cNvSpPr/>
          <p:nvPr/>
        </p:nvSpPr>
        <p:spPr>
          <a:xfrm>
            <a:off x="345978" y="623551"/>
            <a:ext cx="2055733" cy="455183"/>
          </a:xfrm>
          <a:prstGeom prst="rect">
            <a:avLst/>
          </a:prstGeom>
          <a:noFill/>
          <a:ln/>
        </p:spPr>
        <p:txBody>
          <a:bodyPr wrap="square" rtlCol="0" anchor="t"/>
          <a:lstStyle/>
          <a:p>
            <a:r>
              <a:rPr lang="en-US" sz="100" b="1" dirty="0">
                <a:solidFill>
                  <a:srgbClr val="FCFCFC"/>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幂等问题</a:t>
            </a:r>
            <a:r>
              <a:rPr lang="en-US" sz="100" b="1" dirty="0">
                <a:solidFill>
                  <a:srgbClr val="F0E7E7"/>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解决方案</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54be15d8a36e480c839c3e3876fbdcf5.png">    </p:cNvPr>
          <p:cNvPicPr>
            <a:picLocks noChangeAspect="1"/>
          </p:cNvPicPr>
          <p:nvPr/>
        </p:nvPicPr>
        <p:blipFill>
          <a:blip r:embed="rId4"/>
          <a:stretch>
            <a:fillRect/>
          </a:stretch>
        </p:blipFill>
        <p:spPr>
          <a:xfrm>
            <a:off x="402586" y="1484475"/>
            <a:ext cx="8135471" cy="19927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1185629" cy="465071"/>
          </a:xfrm>
          <a:custGeom>
            <a:avLst/>
            <a:gdLst/>
            <a:ahLst/>
            <a:cxnLst/>
            <a:rect l="l" t="t" r="r" b="b"/>
            <a:pathLst>
              <a:path w="1185629" h="465071">
                <a:moveTo>
                  <a:pt x="0" y="0"/>
                </a:moveTo>
                <a:lnTo>
                  <a:pt x="829941" y="0"/>
                </a:lnTo>
                <a:quadBezTo>
                  <a:pt x="1185629" y="0"/>
                  <a:pt x="1185629" y="139521"/>
                </a:quadBezTo>
                <a:lnTo>
                  <a:pt x="1185629" y="465071"/>
                </a:lnTo>
                <a:lnTo>
                  <a:pt x="355689" y="465071"/>
                </a:lnTo>
                <a:quadBezTo>
                  <a:pt x="0" y="465071"/>
                  <a:pt x="0" y="325550"/>
                </a:quadBezTo>
                <a:lnTo>
                  <a:pt x="0" y="0"/>
                </a:lnTo>
                <a:close/>
              </a:path>
            </a:pathLst>
          </a:custGeom>
          <a:solidFill>
            <a:srgbClr val="EC3447"/>
          </a:solidFill>
          <a:ln/>
        </p:spPr>
      </p:sp>
      <p:sp>
        <p:nvSpPr>
          <p:cNvPr id="5" name="Object4"/>
          <p:cNvSpPr/>
          <p:nvPr/>
        </p:nvSpPr>
        <p:spPr>
          <a:xfrm>
            <a:off x="345978" y="623551"/>
            <a:ext cx="1185629" cy="465071"/>
          </a:xfrm>
          <a:prstGeom prst="rect">
            <a:avLst/>
          </a:prstGeom>
          <a:noFill/>
          <a:ln/>
        </p:spPr>
        <p:txBody>
          <a:bodyPr wrap="square" rtlCol="0" anchor="t"/>
          <a:lstStyle/>
          <a:p>
            <a:r>
              <a:rPr lang="en-US" sz="100" b="1" dirty="0">
                <a:solidFill>
                  <a:srgbClr val="FCEDED"/>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悬挂问题</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586f86f9dda04d499f4d4d1e4cc1c410.png">    </p:cNvPr>
          <p:cNvPicPr>
            <a:picLocks noChangeAspect="1"/>
          </p:cNvPicPr>
          <p:nvPr/>
        </p:nvPicPr>
        <p:blipFill>
          <a:blip r:embed="rId4"/>
          <a:stretch>
            <a:fillRect/>
          </a:stretch>
        </p:blipFill>
        <p:spPr>
          <a:xfrm>
            <a:off x="1807705" y="292268"/>
            <a:ext cx="6072404" cy="485123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45978" y="623551"/>
            <a:ext cx="2045846" cy="504621"/>
          </a:xfrm>
          <a:custGeom>
            <a:avLst/>
            <a:gdLst/>
            <a:ahLst/>
            <a:cxnLst/>
            <a:rect l="l" t="t" r="r" b="b"/>
            <a:pathLst>
              <a:path w="2045846" h="504621">
                <a:moveTo>
                  <a:pt x="0" y="0"/>
                </a:moveTo>
                <a:lnTo>
                  <a:pt x="1432092" y="0"/>
                </a:lnTo>
                <a:quadBezTo>
                  <a:pt x="2045846" y="0"/>
                  <a:pt x="2045846" y="151386"/>
                </a:quadBezTo>
                <a:lnTo>
                  <a:pt x="2045846" y="504621"/>
                </a:lnTo>
                <a:lnTo>
                  <a:pt x="613754" y="504621"/>
                </a:lnTo>
                <a:quadBezTo>
                  <a:pt x="0" y="504621"/>
                  <a:pt x="0" y="353235"/>
                </a:quadBezTo>
                <a:lnTo>
                  <a:pt x="0" y="0"/>
                </a:lnTo>
                <a:close/>
              </a:path>
            </a:pathLst>
          </a:custGeom>
          <a:solidFill>
            <a:srgbClr val="EC3447"/>
          </a:solidFill>
          <a:ln/>
        </p:spPr>
      </p:sp>
      <p:sp>
        <p:nvSpPr>
          <p:cNvPr id="5" name="Object4"/>
          <p:cNvSpPr/>
          <p:nvPr/>
        </p:nvSpPr>
        <p:spPr>
          <a:xfrm>
            <a:off x="345978" y="623551"/>
            <a:ext cx="2045846" cy="504621"/>
          </a:xfrm>
          <a:prstGeom prst="rect">
            <a:avLst/>
          </a:prstGeom>
          <a:noFill/>
          <a:ln/>
        </p:spPr>
        <p:txBody>
          <a:bodyPr wrap="square" rtlCol="0" anchor="t"/>
          <a:lstStyle/>
          <a:p>
            <a:r>
              <a:rPr lang="en-US" sz="100" b="1" dirty="0">
                <a:solidFill>
                  <a:srgbClr val="FCEDED"/>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悬挂问题</a:t>
            </a:r>
            <a:r>
              <a:rPr lang="en-US" sz="100" b="1" dirty="0">
                <a:solidFill>
                  <a:srgbClr val="F0E7E7"/>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解决方案</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pic>
        <p:nvPicPr>
          <p:cNvPr id="7" name="Object 6" descr="https://fynotefile.oss-cn-zhangjiakou.aliyuncs.com/fynote/fyfile/15647/195327/2977072a77974051868c3f4b17c4b6d1.png">    </p:cNvPr>
          <p:cNvPicPr>
            <a:picLocks noChangeAspect="1"/>
          </p:cNvPicPr>
          <p:nvPr/>
        </p:nvPicPr>
        <p:blipFill>
          <a:blip r:embed="rId4"/>
          <a:stretch>
            <a:fillRect/>
          </a:stretch>
        </p:blipFill>
        <p:spPr>
          <a:xfrm>
            <a:off x="276851" y="1530972"/>
            <a:ext cx="8115696" cy="175971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639888" y="2245461"/>
            <a:ext cx="3617965" cy="504621"/>
          </a:xfrm>
          <a:custGeom>
            <a:avLst/>
            <a:gdLst/>
            <a:ahLst/>
            <a:cxnLst/>
            <a:rect l="l" t="t" r="r" b="b"/>
            <a:pathLst>
              <a:path w="3617965" h="504621">
                <a:moveTo>
                  <a:pt x="0" y="0"/>
                </a:moveTo>
                <a:lnTo>
                  <a:pt x="2532575" y="0"/>
                </a:lnTo>
                <a:quadBezTo>
                  <a:pt x="3617965" y="0"/>
                  <a:pt x="3617965" y="151386"/>
                </a:quadBezTo>
                <a:lnTo>
                  <a:pt x="3617965" y="504621"/>
                </a:lnTo>
                <a:lnTo>
                  <a:pt x="1085389" y="504621"/>
                </a:lnTo>
                <a:quadBezTo>
                  <a:pt x="0" y="504621"/>
                  <a:pt x="0" y="353235"/>
                </a:quadBezTo>
                <a:lnTo>
                  <a:pt x="0" y="0"/>
                </a:lnTo>
                <a:close/>
              </a:path>
            </a:pathLst>
          </a:custGeom>
          <a:solidFill>
            <a:srgbClr val="EC3447"/>
          </a:solidFill>
          <a:ln/>
        </p:spPr>
      </p:sp>
      <p:sp>
        <p:nvSpPr>
          <p:cNvPr id="5" name="Object4"/>
          <p:cNvSpPr/>
          <p:nvPr/>
        </p:nvSpPr>
        <p:spPr>
          <a:xfrm>
            <a:off x="2639888" y="2245461"/>
            <a:ext cx="3617965" cy="504621"/>
          </a:xfrm>
          <a:prstGeom prst="rect">
            <a:avLst/>
          </a:prstGeom>
          <a:noFill/>
          <a:ln/>
        </p:spPr>
        <p:txBody>
          <a:bodyPr wrap="square" rtlCol="0" anchor="t"/>
          <a:lstStyle/>
          <a:p>
            <a:r>
              <a:rPr lang="en-US" sz="100" b="1" dirty="0">
                <a:solidFill>
                  <a:srgbClr val="FFFFFF"/>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Seata TCC模式的接口改造</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34811" y="1456515"/>
            <a:ext cx="7570594" cy="73152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分布式事务就是指事务的参与者、支持事务的服务器、资源服务器以及事务管理器分别位于不同的分布式系统的不同节点之上。</a:t>
            </a:r>
            <a:endParaRPr lang="en-US" sz="1500" dirty="0"/>
          </a:p>
        </p:txBody>
      </p:sp>
      <p:sp>
        <p:nvSpPr>
          <p:cNvPr id="5" name="Object4"/>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
        <p:nvSpPr>
          <p:cNvPr id="6" name="Object5"/>
          <p:cNvSpPr/>
          <p:nvPr/>
        </p:nvSpPr>
        <p:spPr>
          <a:xfrm>
            <a:off x="502411" y="623551"/>
            <a:ext cx="1275003" cy="425317"/>
          </a:xfrm>
          <a:custGeom>
            <a:avLst/>
            <a:gdLst/>
            <a:ahLst/>
            <a:cxnLst/>
            <a:rect l="l" t="t" r="r" b="b"/>
            <a:pathLst>
              <a:path w="1275003" h="425317">
                <a:moveTo>
                  <a:pt x="0" y="0"/>
                </a:moveTo>
                <a:lnTo>
                  <a:pt x="892502" y="0"/>
                </a:lnTo>
                <a:quadBezTo>
                  <a:pt x="1275003" y="0"/>
                  <a:pt x="1275003" y="127595"/>
                </a:quadBezTo>
                <a:lnTo>
                  <a:pt x="1275003" y="425317"/>
                </a:lnTo>
                <a:lnTo>
                  <a:pt x="382501" y="425317"/>
                </a:lnTo>
                <a:quadBezTo>
                  <a:pt x="0" y="425317"/>
                  <a:pt x="0" y="297722"/>
                </a:quadBezTo>
                <a:lnTo>
                  <a:pt x="0" y="0"/>
                </a:lnTo>
                <a:close/>
              </a:path>
            </a:pathLst>
          </a:custGeom>
          <a:solidFill>
            <a:srgbClr val="EC3447"/>
          </a:solidFill>
          <a:ln/>
        </p:spPr>
      </p:sp>
      <p:sp>
        <p:nvSpPr>
          <p:cNvPr id="7" name="Object6"/>
          <p:cNvSpPr/>
          <p:nvPr/>
        </p:nvSpPr>
        <p:spPr>
          <a:xfrm>
            <a:off x="502411" y="623551"/>
            <a:ext cx="1275003" cy="425317"/>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分布式事务</a:t>
            </a:r>
            <a:endParaRPr lang="en-US" sz="15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28418" y="1654098"/>
            <a:ext cx="6876585" cy="457200"/>
          </a:xfrm>
          <a:prstGeom prst="rect">
            <a:avLst/>
          </a:prstGeom>
          <a:noFill/>
          <a:ln/>
        </p:spPr>
        <p:txBody>
          <a:bodyPr wrap="square" rtlCol="0" anchor="ctr"/>
          <a:lstStyle/>
          <a:p>
            <a:endParaRPr lang="en-US" sz="1500" dirty="0"/>
          </a:p>
        </p:txBody>
      </p:sp>
      <p:pic>
        <p:nvPicPr>
          <p:cNvPr id="5" name="Object 4" descr="https://fynotefile.oss-cn-zhangjiakou.aliyuncs.com/fynote/fyfile/15647/195327/fc98d72b4ef54897939820d73a749c1e.png">    </p:cNvPr>
          <p:cNvPicPr>
            <a:picLocks noChangeAspect="1"/>
          </p:cNvPicPr>
          <p:nvPr/>
        </p:nvPicPr>
        <p:blipFill>
          <a:blip r:embed="rId4"/>
          <a:stretch>
            <a:fillRect/>
          </a:stretch>
        </p:blipFill>
        <p:spPr>
          <a:xfrm>
            <a:off x="79100" y="908974"/>
            <a:ext cx="9144000" cy="314757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28418" y="1654098"/>
            <a:ext cx="6876585" cy="457200"/>
          </a:xfrm>
          <a:prstGeom prst="rect">
            <a:avLst/>
          </a:prstGeom>
          <a:noFill/>
          <a:ln/>
        </p:spPr>
        <p:txBody>
          <a:bodyPr wrap="square" rtlCol="0" anchor="ctr"/>
          <a:lstStyle/>
          <a:p>
            <a:endParaRPr lang="en-US" sz="1500" dirty="0"/>
          </a:p>
        </p:txBody>
      </p:sp>
      <p:pic>
        <p:nvPicPr>
          <p:cNvPr id="5" name="Object 4" descr="https://fynotefile.oss-cn-zhangjiakou.aliyuncs.com/fynote/fyfile/15647/195327/3047ed0aefc846f09ef22bb46373f877.png">    </p:cNvPr>
          <p:cNvPicPr>
            <a:picLocks noChangeAspect="1"/>
          </p:cNvPicPr>
          <p:nvPr/>
        </p:nvPicPr>
        <p:blipFill>
          <a:blip r:embed="rId4"/>
          <a:stretch>
            <a:fillRect/>
          </a:stretch>
        </p:blipFill>
        <p:spPr>
          <a:xfrm>
            <a:off x="0" y="1271254"/>
            <a:ext cx="9144000" cy="260099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628418" y="1654098"/>
            <a:ext cx="6876585" cy="457200"/>
          </a:xfrm>
          <a:prstGeom prst="rect">
            <a:avLst/>
          </a:prstGeom>
          <a:noFill/>
          <a:ln/>
        </p:spPr>
        <p:txBody>
          <a:bodyPr wrap="square" rtlCol="0" anchor="ctr"/>
          <a:lstStyle/>
          <a:p>
            <a:endParaRPr lang="en-US" sz="1500" dirty="0"/>
          </a:p>
        </p:txBody>
      </p:sp>
      <p:pic>
        <p:nvPicPr>
          <p:cNvPr id="5" name="Object 4" descr="https://fynotefile.oss-cn-zhangjiakou.aliyuncs.com/fynote/fyfile/15647/195327/08931bf97c7d4b9fa064c3681bde666a.png">    </p:cNvPr>
          <p:cNvPicPr>
            <a:picLocks noChangeAspect="1"/>
          </p:cNvPicPr>
          <p:nvPr/>
        </p:nvPicPr>
        <p:blipFill>
          <a:blip r:embed="rId4"/>
          <a:stretch>
            <a:fillRect/>
          </a:stretch>
        </p:blipFill>
        <p:spPr>
          <a:xfrm>
            <a:off x="0" y="1530809"/>
            <a:ext cx="9144000" cy="18050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3065053" y="2111298"/>
            <a:ext cx="2223821" cy="494734"/>
          </a:xfrm>
          <a:custGeom>
            <a:avLst/>
            <a:gdLst/>
            <a:ahLst/>
            <a:cxnLst/>
            <a:rect l="l" t="t" r="r" b="b"/>
            <a:pathLst>
              <a:path w="2223821" h="494734">
                <a:moveTo>
                  <a:pt x="0" y="0"/>
                </a:moveTo>
                <a:lnTo>
                  <a:pt x="1556675" y="0"/>
                </a:lnTo>
                <a:quadBezTo>
                  <a:pt x="2223821" y="0"/>
                  <a:pt x="2223821" y="148420"/>
                </a:quadBezTo>
                <a:lnTo>
                  <a:pt x="2223821" y="494734"/>
                </a:lnTo>
                <a:lnTo>
                  <a:pt x="667146" y="494734"/>
                </a:lnTo>
                <a:quadBezTo>
                  <a:pt x="0" y="494734"/>
                  <a:pt x="0" y="346313"/>
                </a:quadBezTo>
                <a:lnTo>
                  <a:pt x="0" y="0"/>
                </a:lnTo>
                <a:close/>
              </a:path>
            </a:pathLst>
          </a:custGeom>
          <a:solidFill>
            <a:srgbClr val="EC3447"/>
          </a:solidFill>
          <a:ln/>
        </p:spPr>
      </p:sp>
      <p:sp>
        <p:nvSpPr>
          <p:cNvPr id="5" name="Object4"/>
          <p:cNvSpPr/>
          <p:nvPr/>
        </p:nvSpPr>
        <p:spPr>
          <a:xfrm>
            <a:off x="3065053" y="2111298"/>
            <a:ext cx="2223821" cy="494734"/>
          </a:xfrm>
          <a:prstGeom prst="rect">
            <a:avLst/>
          </a:prstGeom>
          <a:noFill/>
          <a:ln/>
        </p:spPr>
        <p:txBody>
          <a:bodyPr wrap="square" rtlCol="0" anchor="t"/>
          <a:lstStyle/>
          <a:p>
            <a:r>
              <a:rPr lang="en-US" sz="100" b="1" dirty="0">
                <a:solidFill>
                  <a:srgbClr val="FFFFFF"/>
                </a:solidFill>
                <a:latin typeface="Open Sans, Clear Sans, Helvetica Neue, Helvetica, Arial, sans-serif" pitchFamily="34" charset="0"/>
                <a:ea typeface="Open Sans, Clear Sans, Helvetica Neue, Helvetica, Arial, sans-serif" pitchFamily="34" charset="-122"/>
                <a:cs typeface="Open Sans, Clear Sans, Helvetica Neue, Helvetica, Arial, sans-serif" pitchFamily="34" charset="-120"/>
              </a:rPr>
              <a:t>Seata TCC使用</a:t>
            </a:r>
            <a:endParaRPr lang="en-US" sz="1500" dirty="0"/>
          </a:p>
        </p:txBody>
      </p:sp>
      <p:sp>
        <p:nvSpPr>
          <p:cNvPr id="6" name="Object5"/>
          <p:cNvSpPr/>
          <p:nvPr/>
        </p:nvSpPr>
        <p:spPr>
          <a:xfrm>
            <a:off x="628418" y="1654098"/>
            <a:ext cx="6876585" cy="457200"/>
          </a:xfrm>
          <a:prstGeom prst="rect">
            <a:avLst/>
          </a:prstGeom>
          <a:noFill/>
          <a:ln/>
        </p:spPr>
        <p:txBody>
          <a:bodyPr wrap="square" rtlCol="0" anchor="ctr"/>
          <a:lstStyle/>
          <a:p>
            <a:endParaRPr lang="en-US" sz="15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十三、Saga模式</a:t>
            </a:r>
            <a:endParaRPr lang="en-US" sz="15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1776935" cy="529809"/>
          </a:xfrm>
          <a:custGeom>
            <a:avLst/>
            <a:gdLst/>
            <a:ahLst/>
            <a:cxnLst/>
            <a:rect l="l" t="t" r="r" b="b"/>
            <a:pathLst>
              <a:path w="1776935" h="529809">
                <a:moveTo>
                  <a:pt x="0" y="0"/>
                </a:moveTo>
                <a:lnTo>
                  <a:pt x="1243854" y="0"/>
                </a:lnTo>
                <a:quadBezTo>
                  <a:pt x="1776935" y="0"/>
                  <a:pt x="1776935" y="158943"/>
                </a:quadBezTo>
                <a:lnTo>
                  <a:pt x="1776935" y="529809"/>
                </a:lnTo>
                <a:lnTo>
                  <a:pt x="533080" y="529809"/>
                </a:lnTo>
                <a:quadBezTo>
                  <a:pt x="0" y="529809"/>
                  <a:pt x="0" y="370866"/>
                </a:quadBezTo>
                <a:lnTo>
                  <a:pt x="0" y="0"/>
                </a:lnTo>
                <a:close/>
              </a:path>
            </a:pathLst>
          </a:custGeom>
          <a:solidFill>
            <a:srgbClr val="EC3447"/>
          </a:solidFill>
          <a:ln/>
        </p:spPr>
      </p:sp>
      <p:sp>
        <p:nvSpPr>
          <p:cNvPr id="5" name="Object4"/>
          <p:cNvSpPr/>
          <p:nvPr/>
        </p:nvSpPr>
        <p:spPr>
          <a:xfrm>
            <a:off x="231261" y="623551"/>
            <a:ext cx="1776935" cy="529809"/>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基本机制</a:t>
            </a:r>
            <a:endParaRPr lang="en-US" sz="1500" dirty="0"/>
          </a:p>
        </p:txBody>
      </p:sp>
      <p:pic>
        <p:nvPicPr>
          <p:cNvPr id="6" name="Object 5" descr="https://fynotefile.oss-cn-zhangjiakou.aliyuncs.com/fynote/fyfile/15647/109514/76d7fdafe36740458e566700618caaa4.png">    </p:cNvPr>
          <p:cNvPicPr>
            <a:picLocks noChangeAspect="1"/>
          </p:cNvPicPr>
          <p:nvPr/>
        </p:nvPicPr>
        <p:blipFill>
          <a:blip r:embed="rId4"/>
          <a:stretch>
            <a:fillRect/>
          </a:stretch>
        </p:blipFill>
        <p:spPr>
          <a:xfrm>
            <a:off x="2537460" y="541782"/>
            <a:ext cx="4069080" cy="405993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2171874" cy="541425"/>
          </a:xfrm>
          <a:custGeom>
            <a:avLst/>
            <a:gdLst/>
            <a:ahLst/>
            <a:cxnLst/>
            <a:rect l="l" t="t" r="r" b="b"/>
            <a:pathLst>
              <a:path w="2171874" h="541425">
                <a:moveTo>
                  <a:pt x="0" y="0"/>
                </a:moveTo>
                <a:lnTo>
                  <a:pt x="1520312" y="0"/>
                </a:lnTo>
                <a:quadBezTo>
                  <a:pt x="2171874" y="0"/>
                  <a:pt x="2171874" y="162427"/>
                </a:quadBezTo>
                <a:lnTo>
                  <a:pt x="2171874" y="541425"/>
                </a:lnTo>
                <a:lnTo>
                  <a:pt x="651562" y="541425"/>
                </a:lnTo>
                <a:quadBezTo>
                  <a:pt x="0" y="541425"/>
                  <a:pt x="0" y="378997"/>
                </a:quadBezTo>
                <a:lnTo>
                  <a:pt x="0" y="0"/>
                </a:lnTo>
                <a:close/>
              </a:path>
            </a:pathLst>
          </a:custGeom>
          <a:solidFill>
            <a:srgbClr val="EC3447"/>
          </a:solidFill>
          <a:ln/>
        </p:spPr>
      </p:sp>
      <p:sp>
        <p:nvSpPr>
          <p:cNvPr id="5" name="Object4"/>
          <p:cNvSpPr/>
          <p:nvPr/>
        </p:nvSpPr>
        <p:spPr>
          <a:xfrm>
            <a:off x="231261" y="623551"/>
            <a:ext cx="2171874" cy="541425"/>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为什么需要saga</a:t>
            </a:r>
            <a:endParaRPr lang="en-US" sz="1500" dirty="0"/>
          </a:p>
        </p:txBody>
      </p:sp>
      <p:pic>
        <p:nvPicPr>
          <p:cNvPr id="6" name="Object 5" descr="https://fynotefile.oss-cn-zhangjiakou.aliyuncs.com/fynote/fyfile/15647/109514/715ea122df58408da062f6399bfcfc65.png">    </p:cNvPr>
          <p:cNvPicPr>
            <a:picLocks noChangeAspect="1"/>
          </p:cNvPicPr>
          <p:nvPr/>
        </p:nvPicPr>
        <p:blipFill>
          <a:blip r:embed="rId4"/>
          <a:stretch>
            <a:fillRect/>
          </a:stretch>
        </p:blipFill>
        <p:spPr>
          <a:xfrm>
            <a:off x="116159" y="1164976"/>
            <a:ext cx="9144000" cy="351851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1347148" cy="506577"/>
          </a:xfrm>
          <a:custGeom>
            <a:avLst/>
            <a:gdLst/>
            <a:ahLst/>
            <a:cxnLst/>
            <a:rect l="l" t="t" r="r" b="b"/>
            <a:pathLst>
              <a:path w="1347148" h="506577">
                <a:moveTo>
                  <a:pt x="0" y="0"/>
                </a:moveTo>
                <a:lnTo>
                  <a:pt x="943004" y="0"/>
                </a:lnTo>
                <a:quadBezTo>
                  <a:pt x="1347148" y="0"/>
                  <a:pt x="1347148" y="151973"/>
                </a:quadBezTo>
                <a:lnTo>
                  <a:pt x="1347148" y="506577"/>
                </a:lnTo>
                <a:lnTo>
                  <a:pt x="404144" y="506577"/>
                </a:lnTo>
                <a:quadBezTo>
                  <a:pt x="0" y="506577"/>
                  <a:pt x="0" y="354604"/>
                </a:quadBezTo>
                <a:lnTo>
                  <a:pt x="0" y="0"/>
                </a:lnTo>
                <a:close/>
              </a:path>
            </a:pathLst>
          </a:custGeom>
          <a:solidFill>
            <a:srgbClr val="EC3447"/>
          </a:solidFill>
          <a:ln/>
        </p:spPr>
      </p:sp>
      <p:sp>
        <p:nvSpPr>
          <p:cNvPr id="5" name="Object4"/>
          <p:cNvSpPr/>
          <p:nvPr/>
        </p:nvSpPr>
        <p:spPr>
          <a:xfrm>
            <a:off x="231261" y="623551"/>
            <a:ext cx="1347148" cy="506577"/>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运行机制</a:t>
            </a:r>
            <a:endParaRPr lang="en-US" sz="1500" dirty="0"/>
          </a:p>
        </p:txBody>
      </p:sp>
      <p:pic>
        <p:nvPicPr>
          <p:cNvPr id="6" name="Object 5" descr="https://fynotefile.oss-cn-zhangjiakou.aliyuncs.com/fynote/fyfile/15647/109514/ee2b88e3c6ea466b9cfb7f1852cbe6f2.png">    </p:cNvPr>
          <p:cNvPicPr>
            <a:picLocks noChangeAspect="1"/>
          </p:cNvPicPr>
          <p:nvPr/>
        </p:nvPicPr>
        <p:blipFill>
          <a:blip r:embed="rId4"/>
          <a:stretch>
            <a:fillRect/>
          </a:stretch>
        </p:blipFill>
        <p:spPr>
          <a:xfrm>
            <a:off x="0" y="1367922"/>
            <a:ext cx="9144000" cy="268643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31261" y="623551"/>
            <a:ext cx="1347148" cy="506577"/>
          </a:xfrm>
          <a:custGeom>
            <a:avLst/>
            <a:gdLst/>
            <a:ahLst/>
            <a:cxnLst/>
            <a:rect l="l" t="t" r="r" b="b"/>
            <a:pathLst>
              <a:path w="1347148" h="506577">
                <a:moveTo>
                  <a:pt x="0" y="0"/>
                </a:moveTo>
                <a:lnTo>
                  <a:pt x="943004" y="0"/>
                </a:lnTo>
                <a:quadBezTo>
                  <a:pt x="1347148" y="0"/>
                  <a:pt x="1347148" y="151973"/>
                </a:quadBezTo>
                <a:lnTo>
                  <a:pt x="1347148" y="506577"/>
                </a:lnTo>
                <a:lnTo>
                  <a:pt x="404144" y="506577"/>
                </a:lnTo>
                <a:quadBezTo>
                  <a:pt x="0" y="506577"/>
                  <a:pt x="0" y="354604"/>
                </a:quadBezTo>
                <a:lnTo>
                  <a:pt x="0" y="0"/>
                </a:lnTo>
                <a:close/>
              </a:path>
            </a:pathLst>
          </a:custGeom>
          <a:solidFill>
            <a:srgbClr val="EC3447"/>
          </a:solidFill>
          <a:ln/>
        </p:spPr>
      </p:sp>
      <p:sp>
        <p:nvSpPr>
          <p:cNvPr id="5" name="Object4"/>
          <p:cNvSpPr/>
          <p:nvPr/>
        </p:nvSpPr>
        <p:spPr>
          <a:xfrm>
            <a:off x="231261" y="623551"/>
            <a:ext cx="1347148" cy="506577"/>
          </a:xfrm>
          <a:prstGeom prst="rect">
            <a:avLst/>
          </a:prstGeom>
          <a:noFill/>
          <a:ln/>
        </p:spPr>
        <p:txBody>
          <a:bodyPr wrap="square" rtlCol="0" anchor="t"/>
          <a:lstStyle/>
          <a:p>
            <a:r>
              <a:rPr lang="en-US" sz="2100" dirty="0">
                <a:solidFill>
                  <a:srgbClr val="FFFFFF"/>
                </a:solidFill>
                <a:latin typeface="SimHei" pitchFamily="34" charset="0"/>
                <a:ea typeface="SimHei" pitchFamily="34" charset="-122"/>
                <a:cs typeface="SimHei" pitchFamily="34" charset="-120"/>
              </a:rPr>
              <a:t>使用介绍</a:t>
            </a:r>
            <a:endParaRPr lang="en-US" sz="1500" dirty="0"/>
          </a:p>
        </p:txBody>
      </p:sp>
      <p:sp>
        <p:nvSpPr>
          <p:cNvPr id="6" name="Object5"/>
          <p:cNvSpPr/>
          <p:nvPr/>
        </p:nvSpPr>
        <p:spPr>
          <a:xfrm>
            <a:off x="672480" y="1347439"/>
            <a:ext cx="7286857" cy="128016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目前Seata提供的Saga模式只能通过状态机引擎来实现，需要开发者手工的进行Saga业务流程绘制，并且将其转换为Json配置文件，而后在程序运行时，将依据子配置文件实现业务处理以及服务补偿处理，而要想进行Saga状态图的绘制，一般需要通过Saga状态机来实现。</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2751864" y="1665092"/>
            <a:ext cx="4712073" cy="996696"/>
          </a:xfrm>
          <a:prstGeom prst="rect">
            <a:avLst/>
          </a:prstGeom>
          <a:noFill/>
          <a:ln/>
        </p:spPr>
        <p:txBody>
          <a:bodyPr wrap="square" rtlCol="0" anchor="ctr"/>
          <a:lstStyle/>
          <a:p>
            <a:endParaRPr lang="en-US" sz="1500" dirty="0"/>
          </a:p>
          <a:p>
            <a:r>
              <a:rPr lang="en-US" sz="2700" b="1" dirty="0">
                <a:solidFill>
                  <a:srgbClr val="333333"/>
                </a:solidFill>
                <a:latin typeface="Microsoft Yahei" pitchFamily="34" charset="0"/>
                <a:ea typeface="Microsoft Yahei" pitchFamily="34" charset="-122"/>
                <a:cs typeface="Microsoft Yahei" pitchFamily="34" charset="-120"/>
              </a:rPr>
              <a:t>三、分布式事务典型场景</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858334" y="1279225"/>
            <a:ext cx="4712073" cy="841248"/>
          </a:xfrm>
          <a:prstGeom prst="rect">
            <a:avLst/>
          </a:prstGeom>
          <a:noFill/>
          <a:ln/>
        </p:spPr>
        <p:txBody>
          <a:bodyPr wrap="square" rtlCol="0" anchor="ctr"/>
          <a:lstStyle/>
          <a:p>
            <a:r>
              <a:rPr lang="en-US" sz="1800" b="1" dirty="0">
                <a:solidFill>
                  <a:srgbClr val="333333"/>
                </a:solidFill>
                <a:latin typeface="Microsoft Yahei" pitchFamily="34" charset="0"/>
                <a:ea typeface="Microsoft Yahei" pitchFamily="34" charset="-122"/>
                <a:cs typeface="Microsoft Yahei" pitchFamily="34" charset="-120"/>
              </a:rPr>
              <a:t>多服务</a:t>
            </a:r>
            <a:endParaRPr lang="en-US" sz="1500" dirty="0"/>
          </a:p>
          <a:p>
            <a:r>
              <a:rPr lang="en-US" sz="1800" b="1" dirty="0">
                <a:solidFill>
                  <a:srgbClr val="333333"/>
                </a:solidFill>
                <a:latin typeface="Microsoft Yahei" pitchFamily="34" charset="0"/>
                <a:ea typeface="Microsoft Yahei" pitchFamily="34" charset="-122"/>
                <a:cs typeface="Microsoft Yahei" pitchFamily="34" charset="-120"/>
              </a:rPr>
              <a:t>多数据源</a:t>
            </a:r>
            <a:endParaRPr lang="en-US" sz="1500" dirty="0"/>
          </a:p>
        </p:txBody>
      </p:sp>
      <p:sp>
        <p:nvSpPr>
          <p:cNvPr id="5" name="Object4"/>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Object 1" descr="https://fynotefile.oss-cn-zhangjiakou.aliyuncs.com/fynote/fyfile/392/1/9b33dd61b6d545a1b5c968269a9b6275.png">    </p:cNvPr>
          <p:cNvPicPr>
            <a:picLocks noChangeAspect="1"/>
          </p:cNvPicPr>
          <p:nvPr/>
        </p:nvPicPr>
        <p:blipFill>
          <a:blip r:embed="rId1"/>
          <a:stretch>
            <a:fillRect/>
          </a:stretch>
        </p:blipFill>
        <p:spPr>
          <a:xfrm>
            <a:off x="0" y="3724275"/>
            <a:ext cx="9144000" cy="1419225"/>
          </a:xfrm>
          <a:prstGeom prst="rect">
            <a:avLst/>
          </a:prstGeom>
        </p:spPr>
      </p:pic>
      <p:pic>
        <p:nvPicPr>
          <p:cNvPr id="3" name="Object 2" descr="https://fynotefile.oss-cn-zhangjiakou.aliyuncs.com/fynote/fyfile/3/1/09a55c53ed2b4a4d9ff43893669e9072.sv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060" y="127621"/>
            <a:ext cx="1346548" cy="351232"/>
          </a:xfrm>
          <a:prstGeom prst="rect">
            <a:avLst/>
          </a:prstGeom>
        </p:spPr>
      </p:pic>
      <p:sp>
        <p:nvSpPr>
          <p:cNvPr id="4" name="Object3"/>
          <p:cNvSpPr/>
          <p:nvPr/>
        </p:nvSpPr>
        <p:spPr>
          <a:xfrm>
            <a:off x="0" y="0"/>
            <a:ext cx="5486400" cy="457200"/>
          </a:xfrm>
          <a:prstGeom prst="rect">
            <a:avLst/>
          </a:prstGeom>
          <a:noFill/>
          <a:ln/>
        </p:spPr>
        <p:txBody>
          <a:bodyPr wrap="square" rtlCol="0" anchor="ctr"/>
          <a:lstStyle/>
          <a:p>
            <a:r>
              <a:rPr lang="en-US" sz="1500" dirty="0">
                <a:solidFill>
                  <a:srgbClr val="333333"/>
                </a:solidFill>
                <a:latin typeface="Microsoft Yahei" pitchFamily="34" charset="0"/>
                <a:ea typeface="Microsoft Yahei" pitchFamily="34" charset="-122"/>
                <a:cs typeface="Microsoft Yahei" pitchFamily="34" charset="-120"/>
              </a:rPr>
              <a:t>▷</a:t>
            </a:r>
            <a:endParaRPr lang="en-US" sz="1500" dirty="0"/>
          </a:p>
        </p:txBody>
      </p:sp>
      <p:sp>
        <p:nvSpPr>
          <p:cNvPr id="5" name="Object4"/>
          <p:cNvSpPr/>
          <p:nvPr/>
        </p:nvSpPr>
        <p:spPr>
          <a:xfrm>
            <a:off x="502411" y="623551"/>
            <a:ext cx="868278" cy="414888"/>
          </a:xfrm>
          <a:custGeom>
            <a:avLst/>
            <a:gdLst/>
            <a:ahLst/>
            <a:cxnLst/>
            <a:rect l="l" t="t" r="r" b="b"/>
            <a:pathLst>
              <a:path w="868278" h="414888">
                <a:moveTo>
                  <a:pt x="0" y="0"/>
                </a:moveTo>
                <a:lnTo>
                  <a:pt x="607795" y="0"/>
                </a:lnTo>
                <a:quadBezTo>
                  <a:pt x="868278" y="0"/>
                  <a:pt x="868278" y="124467"/>
                </a:quadBezTo>
                <a:lnTo>
                  <a:pt x="868278" y="414888"/>
                </a:lnTo>
                <a:lnTo>
                  <a:pt x="260483" y="414888"/>
                </a:lnTo>
                <a:quadBezTo>
                  <a:pt x="0" y="414888"/>
                  <a:pt x="0" y="290422"/>
                </a:quadBezTo>
                <a:lnTo>
                  <a:pt x="0" y="0"/>
                </a:lnTo>
                <a:close/>
              </a:path>
            </a:pathLst>
          </a:custGeom>
          <a:solidFill>
            <a:srgbClr val="EC3447"/>
          </a:solidFill>
          <a:ln/>
        </p:spPr>
      </p:sp>
      <p:sp>
        <p:nvSpPr>
          <p:cNvPr id="6" name="Object5"/>
          <p:cNvSpPr/>
          <p:nvPr/>
        </p:nvSpPr>
        <p:spPr>
          <a:xfrm>
            <a:off x="502411" y="623551"/>
            <a:ext cx="868278" cy="414888"/>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多服务</a:t>
            </a:r>
            <a:endParaRPr lang="en-US" sz="1500" dirty="0"/>
          </a:p>
        </p:txBody>
      </p:sp>
      <p:sp>
        <p:nvSpPr>
          <p:cNvPr id="7" name="Object6"/>
          <p:cNvSpPr/>
          <p:nvPr/>
        </p:nvSpPr>
        <p:spPr>
          <a:xfrm>
            <a:off x="345978" y="623551"/>
            <a:ext cx="868278" cy="414888"/>
          </a:xfrm>
          <a:custGeom>
            <a:avLst/>
            <a:gdLst/>
            <a:ahLst/>
            <a:cxnLst/>
            <a:rect l="l" t="t" r="r" b="b"/>
            <a:pathLst>
              <a:path w="868278" h="414888">
                <a:moveTo>
                  <a:pt x="0" y="0"/>
                </a:moveTo>
                <a:lnTo>
                  <a:pt x="607795" y="0"/>
                </a:lnTo>
                <a:quadBezTo>
                  <a:pt x="868278" y="0"/>
                  <a:pt x="868278" y="124467"/>
                </a:quadBezTo>
                <a:lnTo>
                  <a:pt x="868278" y="414888"/>
                </a:lnTo>
                <a:lnTo>
                  <a:pt x="260483" y="414888"/>
                </a:lnTo>
                <a:quadBezTo>
                  <a:pt x="0" y="414888"/>
                  <a:pt x="0" y="290422"/>
                </a:quadBezTo>
                <a:lnTo>
                  <a:pt x="0" y="0"/>
                </a:lnTo>
                <a:close/>
              </a:path>
            </a:pathLst>
          </a:custGeom>
          <a:solidFill>
            <a:srgbClr val="EC3447"/>
          </a:solidFill>
          <a:ln/>
        </p:spPr>
      </p:sp>
      <p:sp>
        <p:nvSpPr>
          <p:cNvPr id="8" name="Object7"/>
          <p:cNvSpPr/>
          <p:nvPr/>
        </p:nvSpPr>
        <p:spPr>
          <a:xfrm>
            <a:off x="345978" y="623551"/>
            <a:ext cx="868278" cy="414888"/>
          </a:xfrm>
          <a:prstGeom prst="rect">
            <a:avLst/>
          </a:prstGeom>
          <a:noFill/>
          <a:ln/>
        </p:spPr>
        <p:txBody>
          <a:bodyPr wrap="square" rtlCol="0" anchor="t"/>
          <a:lstStyle/>
          <a:p>
            <a:r>
              <a:rPr lang="en-US" sz="1700" dirty="0">
                <a:solidFill>
                  <a:srgbClr val="FFFFFF"/>
                </a:solidFill>
                <a:latin typeface="SimHei" pitchFamily="34" charset="0"/>
                <a:ea typeface="SimHei" pitchFamily="34" charset="-122"/>
                <a:cs typeface="SimHei" pitchFamily="34" charset="-120"/>
              </a:rPr>
              <a:t>多服务</a:t>
            </a:r>
            <a:endParaRPr lang="en-US" sz="1500" dirty="0"/>
          </a:p>
        </p:txBody>
      </p:sp>
      <p:pic>
        <p:nvPicPr>
          <p:cNvPr id="9" name="Object 8" descr="https://fynotefile.oss-cn-zhangjiakou.aliyuncs.com/fynote/fyfile/15647/109514/ea26e82b2a16466393376238aa17f7c9.png">    </p:cNvPr>
          <p:cNvPicPr>
            <a:picLocks noChangeAspect="1"/>
          </p:cNvPicPr>
          <p:nvPr/>
        </p:nvPicPr>
        <p:blipFill>
          <a:blip r:embed="rId4"/>
          <a:stretch>
            <a:fillRect/>
          </a:stretch>
        </p:blipFill>
        <p:spPr>
          <a:xfrm>
            <a:off x="1214256" y="1277067"/>
            <a:ext cx="7318954" cy="343797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2023-02-24T14:20:06Z</dcterms:created>
  <dcterms:modified xsi:type="dcterms:W3CDTF">2023-02-24T14:20:06Z</dcterms:modified>
</cp:coreProperties>
</file>